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obot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80BCF2-D2EA-4DF1-BEF0-B50BCEF0E14D}">
  <a:tblStyle styleId="{E280BCF2-D2EA-4DF1-BEF0-B50BCEF0E14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NAd5RveFklsbkEc4BlfcpBBxk9PNrn67WFbSja6LYlM/edit?usp=sharing"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5864f5341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5864f5341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INTRODUCE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e4ab58d86b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1e4ab58d86b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4cf3917d3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e4cf3917d3_3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4cf3917d3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e4cf3917d3_3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n" sz="1400">
                <a:solidFill>
                  <a:schemeClr val="dk1"/>
                </a:solidFill>
              </a:rPr>
              <a:t>Get paper references</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To obtain the embeddings of each reference using Specter 2 or Prone</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Applying centroid method to the references to get a new embedding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e4ab58d86b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e4ab58d86b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4cf3917d3_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4cf3917d3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e4ab58d86b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e4ab58d86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4cf3917d3_3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e4cf3917d3_3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We cluster our references, but (question)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Take the green references because we believe they are almost the same as those of the related work.</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we take the longest and most compact group</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And they are the most closely related to each other and with the paper.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e4ab58d86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e4ab58d86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864f5341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864f5341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4ab58d86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4ab58d86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courtesy of: </a:t>
            </a:r>
            <a:endParaRPr/>
          </a:p>
          <a:p>
            <a:pPr indent="0" lvl="0" marL="0" rtl="0" algn="l">
              <a:spcBef>
                <a:spcPts val="0"/>
              </a:spcBef>
              <a:spcAft>
                <a:spcPts val="0"/>
              </a:spcAft>
              <a:buNone/>
            </a:pPr>
            <a:r>
              <a:rPr lang="en"/>
              <a:t>https://datascientest.com/spectral-clustering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5864f5341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5864f5341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TALK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864f5341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864f5341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Talk</a:t>
            </a:r>
            <a:endParaRPr/>
          </a:p>
          <a:p>
            <a:pPr indent="0" lvl="0" marL="0" rtl="0" algn="l">
              <a:spcBef>
                <a:spcPts val="0"/>
              </a:spcBef>
              <a:spcAft>
                <a:spcPts val="0"/>
              </a:spcAft>
              <a:buNone/>
            </a:pPr>
            <a:r>
              <a:rPr lang="en"/>
              <a:t>Without dividing up file: computation on full graph partition will take 9.8 TB of memory, and will run over 92.2 hours (3.8 days)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4cf3917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e4cf3917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4ab58d86b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e4ab58d86b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864f5341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5864f5341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Chebyshev memory utilization: </a:t>
            </a:r>
            <a:r>
              <a:rPr lang="en" sz="1200">
                <a:solidFill>
                  <a:schemeClr val="dk1"/>
                </a:solidFill>
              </a:rPr>
              <a:t>1</a:t>
            </a:r>
            <a:r>
              <a:rPr lang="en" sz="1200">
                <a:solidFill>
                  <a:schemeClr val="dk1"/>
                </a:solidFill>
              </a:rPr>
              <a:t> iterations, will take </a:t>
            </a:r>
            <a:r>
              <a:rPr lang="en" sz="1200">
                <a:solidFill>
                  <a:schemeClr val="dk1"/>
                </a:solidFill>
              </a:rPr>
              <a:t>532 GB </a:t>
            </a:r>
            <a:r>
              <a:rPr lang="en" sz="1200">
                <a:solidFill>
                  <a:schemeClr val="dk1"/>
                </a:solidFill>
              </a:rPr>
              <a:t>of memory</a:t>
            </a:r>
            <a:endParaRPr sz="1200">
              <a:solidFill>
                <a:schemeClr val="dk1"/>
              </a:solidFill>
            </a:endParaRPr>
          </a:p>
          <a:p>
            <a:pPr indent="0" lvl="0" marL="0" rtl="0" algn="l">
              <a:spcBef>
                <a:spcPts val="0"/>
              </a:spcBef>
              <a:spcAft>
                <a:spcPts val="0"/>
              </a:spcAft>
              <a:buNone/>
            </a:pPr>
            <a:r>
              <a:rPr lang="en" sz="1200">
                <a:solidFill>
                  <a:schemeClr val="dk1"/>
                </a:solidFill>
              </a:rPr>
              <a:t>Piece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Full graph time projection: </a:t>
            </a:r>
            <a:r>
              <a:rPr lang="en" sz="1200">
                <a:solidFill>
                  <a:schemeClr val="dk1"/>
                </a:solidFill>
              </a:rPr>
              <a:t>1.69 Hours per step (1 hr 41 minutes)</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5864f5341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5864f5341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Finish memory utilization for full graph: 1 TB (or </a:t>
            </a:r>
            <a:r>
              <a:rPr lang="en"/>
              <a:t>thereabouts)</a:t>
            </a:r>
            <a:endParaRPr/>
          </a:p>
          <a:p>
            <a:pPr indent="0" lvl="0" marL="0" rtl="0" algn="l">
              <a:spcBef>
                <a:spcPts val="0"/>
              </a:spcBef>
              <a:spcAft>
                <a:spcPts val="0"/>
              </a:spcAft>
              <a:buNone/>
            </a:pPr>
            <a:r>
              <a:rPr lang="en"/>
              <a:t>Finish time to run: 6.14 hours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5864f5341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5864f5341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4cf3917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e4cf3917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On v100 with 1% of graph:</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We shave 10% of time on the chebyshev matrix multiplications (negligible gains)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speedups would scale quickly with the matrix size</a:t>
            </a:r>
            <a:endParaRPr sz="1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5864f5341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5864f5341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Talk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4cf3917d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4cf3917d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5864f4d8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5864f4d8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5864f5341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5864f5341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RODOLFO TALK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47dd8156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e47dd8156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47dd8156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e47dd8156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47dd8156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e47dd8156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e47dd81562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e47dd81562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e47dd81562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e47dd81562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47dd81562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47dd81562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e47dd81562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e47dd81562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e47dd8156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e47dd8156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47dd81562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47dd81562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5864f4d8b8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5864f4d8b8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e4ab58d86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e4ab58d86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e4ab58d86b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e4ab58d86b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e47dd8156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e47dd8156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being evaluated by other teams. What is the cost of generalizability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7743418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57743418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12121"/>
                </a:solidFill>
                <a:highlight>
                  <a:srgbClr val="FFFFFF"/>
                </a:highlight>
                <a:latin typeface="Roboto"/>
                <a:ea typeface="Roboto"/>
                <a:cs typeface="Roboto"/>
                <a:sym typeface="Roboto"/>
              </a:rPr>
              <a:t>The evaluation metric is Mean Reciprocal Rank (MRR), where the reciprocal rank of the true reference among the negative candidates is calculated for each source paper, and then the average is taken over all source papers.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e47dd8156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e47dd8156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showing growth</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e47dd8156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e47dd8156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Spreadsheet of the results: </a:t>
            </a:r>
            <a:r>
              <a:rPr lang="en" u="sng">
                <a:solidFill>
                  <a:schemeClr val="hlink"/>
                </a:solidFill>
                <a:hlinkClick r:id="rId2"/>
              </a:rPr>
              <a:t>https://docs.google.com/spreadsheets/d/1NAd5RveFklsbkEc4BlfcpBBxk9PNrn67WFbSja6LYlM/edit?usp=sharing</a:t>
            </a:r>
            <a:r>
              <a:rPr lang="en"/>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e47dd8156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e47dd8156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e47dd8156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e47dd8156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Add conclusion side.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4cf3917d3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e4cf3917d3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e47dd8156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e47dd8156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e4ab58d86b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e4ab58d86b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e4cf3917d3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e4cf3917d3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e4ab58d86b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e4ab58d86b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5864f4d8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5864f4d8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57743418b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57743418b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4cf3917d3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e4cf3917d3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e4cf3917d3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e4cf3917d3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e4cf3917d3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e4cf3917d3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e4cf3917d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e4cf3917d3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test the models by generalizing from new papers, which means obtaining embeddings for papers that have not been used in the training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obtain the embedding for a new paper, we used the references of paper. Then, to determine if the new embedding represents the paper effectively, we used cosine similarity to search for similar papers.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our experiments, we selected a new paper from ACL 2023 (with the following topics...) which has 40 references.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figure, you can see the flow of our experiment.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first experiment, we used all the references to create the new embedding. In the second experiment, we only used the references from the related works section, and in the third experiment, we utilized the longest cluster obtained from the reference clustering. The embeddings for the references were obtained from Specter 2 and Prone. To obtain the new embedding, we applied the centroid method to the embeddings. Finally, we compared the new embedding obtained from each experiment with a dataset of 500 papers related to the new paper's topics.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Testeamos los modelos mediante la generalización de nuevos papers, es decir: Como obtenemos los embeddings de los papers que no han sido utilizados en los datos de entrenamiento?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obtener el embedding del nuevo paper, lo hacemos a partir de las referencias del paper. Luego,  para saber si el nuevo embedding representa al paper,  usamos similitud de cosenos para buscar papers similares.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los experimentos utilizamos un paper nuevo de ACL 2023 (este paper tiene como temas….) el cual tiene 40 referencias.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 el primer experimentos utilizamos todas las referencias para crear el nuevo embedding, para el segundo solo las referencias de la seccion trabajos relacionados y para el tercero el grupo mas largo obtenido de la clusterizacion de las referencias. Los embeddings de las referencias son obtenidas de Specter 2 y Prone, Para obtener el nuevo embedding aplicamos el metodo centroid a las embeddings. Finalmente compararamos el nuevo embedding obtenido de cada experimento con un dataset de de 500 paper en temas relacionados al nuevo paper.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www.reirab.com/Teaching/NS20/9_LinkPrediction.pdf" TargetMode="External"/><Relationship Id="rId4" Type="http://schemas.openxmlformats.org/officeDocument/2006/relationships/hyperlink" Target="https://ogb.stanford.edu/docs/linkprop/" TargetMode="External"/><Relationship Id="rId5" Type="http://schemas.openxmlformats.org/officeDocument/2006/relationships/hyperlink" Target="http://web.stanford.edu/class/cs224w/slides/03-nodeemb.pdf" TargetMode="External"/><Relationship Id="rId6" Type="http://schemas.openxmlformats.org/officeDocument/2006/relationships/hyperlink" Target="http://web.stanford.edu/class/cs224w/slides/04-GNN1.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Better Together: Text+Context</a:t>
            </a:r>
            <a:endParaRPr/>
          </a:p>
        </p:txBody>
      </p:sp>
      <p:sp>
        <p:nvSpPr>
          <p:cNvPr id="55" name="Google Shape;55;p13"/>
          <p:cNvSpPr txBox="1"/>
          <p:nvPr>
            <p:ph idx="1" type="subTitle"/>
          </p:nvPr>
        </p:nvSpPr>
        <p:spPr>
          <a:xfrm>
            <a:off x="311700" y="2834125"/>
            <a:ext cx="8520600" cy="10701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440"/>
              <a:buNone/>
            </a:pPr>
            <a:r>
              <a:rPr lang="en" sz="2020"/>
              <a:t>Resources Team</a:t>
            </a:r>
            <a:endParaRPr sz="2020"/>
          </a:p>
          <a:p>
            <a:pPr indent="0" lvl="0" marL="0" rtl="0" algn="ctr">
              <a:lnSpc>
                <a:spcPct val="80000"/>
              </a:lnSpc>
              <a:spcBef>
                <a:spcPts val="0"/>
              </a:spcBef>
              <a:spcAft>
                <a:spcPts val="0"/>
              </a:spcAft>
              <a:buSzPts val="440"/>
              <a:buNone/>
            </a:pPr>
            <a:r>
              <a:t/>
            </a:r>
            <a:endParaRPr sz="2020"/>
          </a:p>
          <a:p>
            <a:pPr indent="0" lvl="0" marL="0" rtl="0" algn="ctr">
              <a:lnSpc>
                <a:spcPct val="80000"/>
              </a:lnSpc>
              <a:spcBef>
                <a:spcPts val="0"/>
              </a:spcBef>
              <a:spcAft>
                <a:spcPts val="0"/>
              </a:spcAft>
              <a:buSzPts val="440"/>
              <a:buNone/>
            </a:pPr>
            <a:r>
              <a:rPr lang="en" sz="2020"/>
              <a:t>Rodolfo Zevallos, Ben Irving, John E. Ortega,  </a:t>
            </a:r>
            <a:endParaRPr sz="2020"/>
          </a:p>
          <a:p>
            <a:pPr indent="0" lvl="0" marL="0" rtl="0" algn="ctr">
              <a:lnSpc>
                <a:spcPct val="80000"/>
              </a:lnSpc>
              <a:spcBef>
                <a:spcPts val="0"/>
              </a:spcBef>
              <a:spcAft>
                <a:spcPts val="0"/>
              </a:spcAft>
              <a:buSzPts val="440"/>
              <a:buNone/>
            </a:pPr>
            <a:r>
              <a:rPr lang="en" sz="2020"/>
              <a:t>Sandeep Polisetty, and Hui Guan</a:t>
            </a:r>
            <a:endParaRPr sz="2020"/>
          </a:p>
          <a:p>
            <a:pPr indent="0" lvl="0" marL="0" rtl="0" algn="ctr">
              <a:lnSpc>
                <a:spcPct val="80000"/>
              </a:lnSpc>
              <a:spcBef>
                <a:spcPts val="0"/>
              </a:spcBef>
              <a:spcAft>
                <a:spcPts val="0"/>
              </a:spcAft>
              <a:buSzPts val="440"/>
              <a:buNone/>
            </a:pPr>
            <a:r>
              <a:t/>
            </a:r>
            <a:endParaRPr sz="202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217825"/>
            <a:ext cx="4120800" cy="7740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55000"/>
              <a:buFont typeface="Arial"/>
              <a:buNone/>
            </a:pPr>
            <a:r>
              <a:rPr lang="en" sz="2000"/>
              <a:t>Our solution: </a:t>
            </a:r>
            <a:r>
              <a:rPr b="1" lang="en" sz="2000"/>
              <a:t>new vector</a:t>
            </a:r>
            <a:r>
              <a:rPr lang="en" sz="2000"/>
              <a:t> from the paper references.</a:t>
            </a:r>
            <a:endParaRPr sz="2000"/>
          </a:p>
        </p:txBody>
      </p:sp>
      <p:cxnSp>
        <p:nvCxnSpPr>
          <p:cNvPr id="135" name="Google Shape;135;p22"/>
          <p:cNvCxnSpPr/>
          <p:nvPr/>
        </p:nvCxnSpPr>
        <p:spPr>
          <a:xfrm>
            <a:off x="4534575" y="37425"/>
            <a:ext cx="20400" cy="5133300"/>
          </a:xfrm>
          <a:prstGeom prst="straightConnector1">
            <a:avLst/>
          </a:prstGeom>
          <a:noFill/>
          <a:ln cap="flat" cmpd="sng" w="9525">
            <a:solidFill>
              <a:schemeClr val="dk2"/>
            </a:solidFill>
            <a:prstDash val="solid"/>
            <a:round/>
            <a:headEnd len="med" w="med" type="none"/>
            <a:tailEnd len="med" w="med" type="none"/>
          </a:ln>
        </p:spPr>
      </p:cxnSp>
      <p:sp>
        <p:nvSpPr>
          <p:cNvPr id="136" name="Google Shape;136;p22"/>
          <p:cNvSpPr/>
          <p:nvPr/>
        </p:nvSpPr>
        <p:spPr>
          <a:xfrm>
            <a:off x="452100" y="1353325"/>
            <a:ext cx="1117475" cy="479725"/>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New Paper</a:t>
            </a:r>
            <a:endParaRPr sz="1200"/>
          </a:p>
        </p:txBody>
      </p:sp>
      <p:sp>
        <p:nvSpPr>
          <p:cNvPr id="137" name="Google Shape;137;p22"/>
          <p:cNvSpPr/>
          <p:nvPr/>
        </p:nvSpPr>
        <p:spPr>
          <a:xfrm>
            <a:off x="2039375" y="3985625"/>
            <a:ext cx="1791025" cy="4797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Centroid Method</a:t>
            </a:r>
            <a:endParaRPr sz="1200"/>
          </a:p>
        </p:txBody>
      </p:sp>
      <p:sp>
        <p:nvSpPr>
          <p:cNvPr id="138" name="Google Shape;138;p22"/>
          <p:cNvSpPr/>
          <p:nvPr/>
        </p:nvSpPr>
        <p:spPr>
          <a:xfrm>
            <a:off x="2039375" y="1353325"/>
            <a:ext cx="1791025" cy="4797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Get Vectors</a:t>
            </a:r>
            <a:endParaRPr sz="1200"/>
          </a:p>
          <a:p>
            <a:pPr indent="0" lvl="0" marL="0" rtl="0" algn="ctr">
              <a:spcBef>
                <a:spcPts val="0"/>
              </a:spcBef>
              <a:spcAft>
                <a:spcPts val="0"/>
              </a:spcAft>
              <a:buNone/>
            </a:pPr>
            <a:r>
              <a:rPr lang="en" sz="1200"/>
              <a:t>(Specter 2 or Prone)</a:t>
            </a:r>
            <a:endParaRPr sz="1200"/>
          </a:p>
        </p:txBody>
      </p:sp>
      <p:sp>
        <p:nvSpPr>
          <p:cNvPr id="139" name="Google Shape;139;p22"/>
          <p:cNvSpPr/>
          <p:nvPr/>
        </p:nvSpPr>
        <p:spPr>
          <a:xfrm>
            <a:off x="2118523" y="2751345"/>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2"/>
          <p:cNvSpPr/>
          <p:nvPr/>
        </p:nvSpPr>
        <p:spPr>
          <a:xfrm>
            <a:off x="2301866" y="2574187"/>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2"/>
          <p:cNvSpPr/>
          <p:nvPr/>
        </p:nvSpPr>
        <p:spPr>
          <a:xfrm>
            <a:off x="2514450" y="2436888"/>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p:nvPr/>
        </p:nvSpPr>
        <p:spPr>
          <a:xfrm>
            <a:off x="2748984" y="2247938"/>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500"/>
              <a:t>Vectors</a:t>
            </a:r>
            <a:endParaRPr b="0" i="0" sz="1500" u="none" cap="none" strike="noStrike">
              <a:solidFill>
                <a:srgbClr val="000000"/>
              </a:solidFill>
              <a:latin typeface="Arial"/>
              <a:ea typeface="Arial"/>
              <a:cs typeface="Arial"/>
              <a:sym typeface="Arial"/>
            </a:endParaRPr>
          </a:p>
        </p:txBody>
      </p:sp>
      <p:sp>
        <p:nvSpPr>
          <p:cNvPr id="143" name="Google Shape;143;p22"/>
          <p:cNvSpPr/>
          <p:nvPr/>
        </p:nvSpPr>
        <p:spPr>
          <a:xfrm>
            <a:off x="539084" y="3838488"/>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500"/>
              <a:t>New</a:t>
            </a:r>
            <a:endParaRPr sz="1500"/>
          </a:p>
          <a:p>
            <a:pPr indent="0" lvl="0" marL="0" marR="0" rtl="0" algn="ctr">
              <a:lnSpc>
                <a:spcPct val="100000"/>
              </a:lnSpc>
              <a:spcBef>
                <a:spcPts val="0"/>
              </a:spcBef>
              <a:spcAft>
                <a:spcPts val="0"/>
              </a:spcAft>
              <a:buClr>
                <a:srgbClr val="000000"/>
              </a:buClr>
              <a:buSzPts val="1100"/>
              <a:buFont typeface="Arial"/>
              <a:buNone/>
            </a:pPr>
            <a:r>
              <a:rPr lang="en" sz="1500"/>
              <a:t>Vector</a:t>
            </a:r>
            <a:endParaRPr b="0" i="0" sz="1500" u="none" cap="none" strike="noStrike">
              <a:solidFill>
                <a:srgbClr val="000000"/>
              </a:solidFill>
              <a:latin typeface="Arial"/>
              <a:ea typeface="Arial"/>
              <a:cs typeface="Arial"/>
              <a:sym typeface="Arial"/>
            </a:endParaRPr>
          </a:p>
        </p:txBody>
      </p:sp>
      <p:sp>
        <p:nvSpPr>
          <p:cNvPr id="144" name="Google Shape;144;p22"/>
          <p:cNvSpPr/>
          <p:nvPr/>
        </p:nvSpPr>
        <p:spPr>
          <a:xfrm>
            <a:off x="1728100" y="1485900"/>
            <a:ext cx="265500" cy="2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2840500" y="1914525"/>
            <a:ext cx="221400" cy="23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2900388" y="3636388"/>
            <a:ext cx="221400" cy="23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605650" y="4108675"/>
            <a:ext cx="265500" cy="272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217825"/>
            <a:ext cx="4120800" cy="7740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55000"/>
              <a:buFont typeface="Arial"/>
              <a:buNone/>
            </a:pPr>
            <a:r>
              <a:rPr lang="en" sz="2000"/>
              <a:t>Our solution: </a:t>
            </a:r>
            <a:r>
              <a:rPr b="1" lang="en" sz="2000"/>
              <a:t>new vector</a:t>
            </a:r>
            <a:r>
              <a:rPr lang="en" sz="2000"/>
              <a:t> from the paper references.</a:t>
            </a:r>
            <a:endParaRPr sz="2000"/>
          </a:p>
        </p:txBody>
      </p:sp>
      <p:sp>
        <p:nvSpPr>
          <p:cNvPr id="153" name="Google Shape;153;p23"/>
          <p:cNvSpPr txBox="1"/>
          <p:nvPr/>
        </p:nvSpPr>
        <p:spPr>
          <a:xfrm>
            <a:off x="4718300" y="208225"/>
            <a:ext cx="4120800" cy="5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Now! We can </a:t>
            </a:r>
            <a:r>
              <a:rPr b="1" lang="en" sz="2000"/>
              <a:t>find similar papers</a:t>
            </a:r>
            <a:endParaRPr b="1" sz="2000"/>
          </a:p>
        </p:txBody>
      </p:sp>
      <p:cxnSp>
        <p:nvCxnSpPr>
          <p:cNvPr id="154" name="Google Shape;154;p23"/>
          <p:cNvCxnSpPr/>
          <p:nvPr/>
        </p:nvCxnSpPr>
        <p:spPr>
          <a:xfrm>
            <a:off x="4534575" y="37425"/>
            <a:ext cx="20400" cy="51333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23"/>
          <p:cNvSpPr/>
          <p:nvPr/>
        </p:nvSpPr>
        <p:spPr>
          <a:xfrm>
            <a:off x="452100" y="1353325"/>
            <a:ext cx="1117475" cy="479725"/>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New Paper</a:t>
            </a:r>
            <a:endParaRPr sz="1200"/>
          </a:p>
        </p:txBody>
      </p:sp>
      <p:sp>
        <p:nvSpPr>
          <p:cNvPr id="156" name="Google Shape;156;p23"/>
          <p:cNvSpPr/>
          <p:nvPr/>
        </p:nvSpPr>
        <p:spPr>
          <a:xfrm>
            <a:off x="2039375" y="3985625"/>
            <a:ext cx="1791025" cy="4797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Centroid Method</a:t>
            </a:r>
            <a:endParaRPr sz="1200"/>
          </a:p>
        </p:txBody>
      </p:sp>
      <p:sp>
        <p:nvSpPr>
          <p:cNvPr id="157" name="Google Shape;157;p23"/>
          <p:cNvSpPr/>
          <p:nvPr/>
        </p:nvSpPr>
        <p:spPr>
          <a:xfrm>
            <a:off x="2039375" y="1353325"/>
            <a:ext cx="1791025" cy="4797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Get Vectors</a:t>
            </a:r>
            <a:endParaRPr sz="1200"/>
          </a:p>
          <a:p>
            <a:pPr indent="0" lvl="0" marL="0" rtl="0" algn="ctr">
              <a:spcBef>
                <a:spcPts val="0"/>
              </a:spcBef>
              <a:spcAft>
                <a:spcPts val="0"/>
              </a:spcAft>
              <a:buNone/>
            </a:pPr>
            <a:r>
              <a:rPr lang="en" sz="1200"/>
              <a:t>(Specter 2 or Prone)</a:t>
            </a:r>
            <a:endParaRPr sz="1200"/>
          </a:p>
        </p:txBody>
      </p:sp>
      <p:sp>
        <p:nvSpPr>
          <p:cNvPr id="158" name="Google Shape;158;p23"/>
          <p:cNvSpPr/>
          <p:nvPr/>
        </p:nvSpPr>
        <p:spPr>
          <a:xfrm>
            <a:off x="2118523" y="2751345"/>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3"/>
          <p:cNvSpPr/>
          <p:nvPr/>
        </p:nvSpPr>
        <p:spPr>
          <a:xfrm>
            <a:off x="2301866" y="2574187"/>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3"/>
          <p:cNvSpPr/>
          <p:nvPr/>
        </p:nvSpPr>
        <p:spPr>
          <a:xfrm>
            <a:off x="2514450" y="2436888"/>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3"/>
          <p:cNvSpPr/>
          <p:nvPr/>
        </p:nvSpPr>
        <p:spPr>
          <a:xfrm>
            <a:off x="2748984" y="2247938"/>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500"/>
              <a:t>Vectors</a:t>
            </a:r>
            <a:endParaRPr b="0" i="0" sz="1500" u="none" cap="none" strike="noStrike">
              <a:solidFill>
                <a:srgbClr val="000000"/>
              </a:solidFill>
              <a:latin typeface="Arial"/>
              <a:ea typeface="Arial"/>
              <a:cs typeface="Arial"/>
              <a:sym typeface="Arial"/>
            </a:endParaRPr>
          </a:p>
        </p:txBody>
      </p:sp>
      <p:sp>
        <p:nvSpPr>
          <p:cNvPr id="162" name="Google Shape;162;p23"/>
          <p:cNvSpPr/>
          <p:nvPr/>
        </p:nvSpPr>
        <p:spPr>
          <a:xfrm>
            <a:off x="539084" y="3838488"/>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500"/>
              <a:t>New</a:t>
            </a:r>
            <a:endParaRPr sz="1500"/>
          </a:p>
          <a:p>
            <a:pPr indent="0" lvl="0" marL="0" marR="0" rtl="0" algn="ctr">
              <a:lnSpc>
                <a:spcPct val="100000"/>
              </a:lnSpc>
              <a:spcBef>
                <a:spcPts val="0"/>
              </a:spcBef>
              <a:spcAft>
                <a:spcPts val="0"/>
              </a:spcAft>
              <a:buClr>
                <a:srgbClr val="000000"/>
              </a:buClr>
              <a:buSzPts val="1100"/>
              <a:buFont typeface="Arial"/>
              <a:buNone/>
            </a:pPr>
            <a:r>
              <a:rPr lang="en" sz="1500"/>
              <a:t>Vector</a:t>
            </a:r>
            <a:endParaRPr b="0" i="0" sz="1500" u="none" cap="none" strike="noStrike">
              <a:solidFill>
                <a:srgbClr val="000000"/>
              </a:solidFill>
              <a:latin typeface="Arial"/>
              <a:ea typeface="Arial"/>
              <a:cs typeface="Arial"/>
              <a:sym typeface="Arial"/>
            </a:endParaRPr>
          </a:p>
        </p:txBody>
      </p:sp>
      <p:sp>
        <p:nvSpPr>
          <p:cNvPr id="163" name="Google Shape;163;p23"/>
          <p:cNvSpPr/>
          <p:nvPr/>
        </p:nvSpPr>
        <p:spPr>
          <a:xfrm>
            <a:off x="1728100" y="1485900"/>
            <a:ext cx="265500" cy="2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2840500" y="1914525"/>
            <a:ext cx="221400" cy="23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a:off x="2900388" y="3636388"/>
            <a:ext cx="221400" cy="23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1605650" y="4108675"/>
            <a:ext cx="265500" cy="272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311700" y="217825"/>
            <a:ext cx="4120800" cy="7740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55000"/>
              <a:buFont typeface="Arial"/>
              <a:buNone/>
            </a:pPr>
            <a:r>
              <a:rPr lang="en" sz="2000"/>
              <a:t>Our solution: </a:t>
            </a:r>
            <a:r>
              <a:rPr b="1" lang="en" sz="2000"/>
              <a:t>new vector</a:t>
            </a:r>
            <a:r>
              <a:rPr lang="en" sz="2000"/>
              <a:t> from the paper references.</a:t>
            </a:r>
            <a:endParaRPr sz="2000"/>
          </a:p>
        </p:txBody>
      </p:sp>
      <p:cxnSp>
        <p:nvCxnSpPr>
          <p:cNvPr id="172" name="Google Shape;172;p24"/>
          <p:cNvCxnSpPr/>
          <p:nvPr/>
        </p:nvCxnSpPr>
        <p:spPr>
          <a:xfrm>
            <a:off x="4534575" y="37425"/>
            <a:ext cx="20400" cy="5133300"/>
          </a:xfrm>
          <a:prstGeom prst="straightConnector1">
            <a:avLst/>
          </a:prstGeom>
          <a:noFill/>
          <a:ln cap="flat" cmpd="sng" w="9525">
            <a:solidFill>
              <a:schemeClr val="dk2"/>
            </a:solidFill>
            <a:prstDash val="solid"/>
            <a:round/>
            <a:headEnd len="med" w="med" type="none"/>
            <a:tailEnd len="med" w="med" type="none"/>
          </a:ln>
        </p:spPr>
      </p:cxnSp>
      <p:sp>
        <p:nvSpPr>
          <p:cNvPr id="173" name="Google Shape;173;p24"/>
          <p:cNvSpPr/>
          <p:nvPr/>
        </p:nvSpPr>
        <p:spPr>
          <a:xfrm>
            <a:off x="452100" y="1353325"/>
            <a:ext cx="1117475" cy="479725"/>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New Paper</a:t>
            </a:r>
            <a:endParaRPr sz="1200"/>
          </a:p>
        </p:txBody>
      </p:sp>
      <p:sp>
        <p:nvSpPr>
          <p:cNvPr id="174" name="Google Shape;174;p24"/>
          <p:cNvSpPr/>
          <p:nvPr/>
        </p:nvSpPr>
        <p:spPr>
          <a:xfrm>
            <a:off x="2039375" y="3985625"/>
            <a:ext cx="1791025" cy="4797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Centroid Method</a:t>
            </a:r>
            <a:endParaRPr sz="1200"/>
          </a:p>
        </p:txBody>
      </p:sp>
      <p:sp>
        <p:nvSpPr>
          <p:cNvPr id="175" name="Google Shape;175;p24"/>
          <p:cNvSpPr/>
          <p:nvPr/>
        </p:nvSpPr>
        <p:spPr>
          <a:xfrm>
            <a:off x="2039375" y="1353325"/>
            <a:ext cx="1791025" cy="4797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Get Vectors</a:t>
            </a:r>
            <a:endParaRPr sz="1200"/>
          </a:p>
          <a:p>
            <a:pPr indent="0" lvl="0" marL="0" rtl="0" algn="ctr">
              <a:spcBef>
                <a:spcPts val="0"/>
              </a:spcBef>
              <a:spcAft>
                <a:spcPts val="0"/>
              </a:spcAft>
              <a:buNone/>
            </a:pPr>
            <a:r>
              <a:rPr lang="en" sz="1200"/>
              <a:t>(Specter 2 or Prone)</a:t>
            </a:r>
            <a:endParaRPr sz="1200"/>
          </a:p>
        </p:txBody>
      </p:sp>
      <p:sp>
        <p:nvSpPr>
          <p:cNvPr id="176" name="Google Shape;176;p24"/>
          <p:cNvSpPr/>
          <p:nvPr/>
        </p:nvSpPr>
        <p:spPr>
          <a:xfrm>
            <a:off x="2118523" y="2751345"/>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4"/>
          <p:cNvSpPr/>
          <p:nvPr/>
        </p:nvSpPr>
        <p:spPr>
          <a:xfrm>
            <a:off x="2301866" y="2574187"/>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4"/>
          <p:cNvSpPr/>
          <p:nvPr/>
        </p:nvSpPr>
        <p:spPr>
          <a:xfrm>
            <a:off x="2514450" y="2436888"/>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4"/>
          <p:cNvSpPr/>
          <p:nvPr/>
        </p:nvSpPr>
        <p:spPr>
          <a:xfrm>
            <a:off x="2748984" y="2247938"/>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500"/>
              <a:t>Vectors</a:t>
            </a:r>
            <a:endParaRPr b="0" i="0" sz="1500" u="none" cap="none" strike="noStrike">
              <a:solidFill>
                <a:srgbClr val="000000"/>
              </a:solidFill>
              <a:latin typeface="Arial"/>
              <a:ea typeface="Arial"/>
              <a:cs typeface="Arial"/>
              <a:sym typeface="Arial"/>
            </a:endParaRPr>
          </a:p>
        </p:txBody>
      </p:sp>
      <p:sp>
        <p:nvSpPr>
          <p:cNvPr id="180" name="Google Shape;180;p24"/>
          <p:cNvSpPr/>
          <p:nvPr/>
        </p:nvSpPr>
        <p:spPr>
          <a:xfrm>
            <a:off x="539084" y="3838488"/>
            <a:ext cx="943500" cy="774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500"/>
              <a:t>New</a:t>
            </a:r>
            <a:endParaRPr sz="1500"/>
          </a:p>
          <a:p>
            <a:pPr indent="0" lvl="0" marL="0" marR="0" rtl="0" algn="ctr">
              <a:lnSpc>
                <a:spcPct val="100000"/>
              </a:lnSpc>
              <a:spcBef>
                <a:spcPts val="0"/>
              </a:spcBef>
              <a:spcAft>
                <a:spcPts val="0"/>
              </a:spcAft>
              <a:buClr>
                <a:srgbClr val="000000"/>
              </a:buClr>
              <a:buSzPts val="1100"/>
              <a:buFont typeface="Arial"/>
              <a:buNone/>
            </a:pPr>
            <a:r>
              <a:rPr lang="en" sz="1500"/>
              <a:t>Vector</a:t>
            </a:r>
            <a:endParaRPr b="0" i="0" sz="1500" u="none" cap="none" strike="noStrike">
              <a:solidFill>
                <a:srgbClr val="000000"/>
              </a:solidFill>
              <a:latin typeface="Arial"/>
              <a:ea typeface="Arial"/>
              <a:cs typeface="Arial"/>
              <a:sym typeface="Arial"/>
            </a:endParaRPr>
          </a:p>
        </p:txBody>
      </p:sp>
      <p:sp>
        <p:nvSpPr>
          <p:cNvPr id="181" name="Google Shape;181;p24"/>
          <p:cNvSpPr/>
          <p:nvPr/>
        </p:nvSpPr>
        <p:spPr>
          <a:xfrm>
            <a:off x="1728100" y="1485900"/>
            <a:ext cx="265500" cy="2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2840500" y="1914525"/>
            <a:ext cx="221400" cy="23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2900388" y="3636388"/>
            <a:ext cx="221400" cy="23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1605650" y="4108675"/>
            <a:ext cx="265500" cy="272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6339337" y="901497"/>
            <a:ext cx="812400" cy="5844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500"/>
              <a:t>New</a:t>
            </a:r>
            <a:endParaRPr sz="1500"/>
          </a:p>
          <a:p>
            <a:pPr indent="0" lvl="0" marL="0" marR="0" rtl="0" algn="ctr">
              <a:lnSpc>
                <a:spcPct val="100000"/>
              </a:lnSpc>
              <a:spcBef>
                <a:spcPts val="0"/>
              </a:spcBef>
              <a:spcAft>
                <a:spcPts val="0"/>
              </a:spcAft>
              <a:buClr>
                <a:srgbClr val="000000"/>
              </a:buClr>
              <a:buSzPts val="1100"/>
              <a:buFont typeface="Arial"/>
              <a:buNone/>
            </a:pPr>
            <a:r>
              <a:rPr lang="en" sz="1500"/>
              <a:t>Vector</a:t>
            </a:r>
            <a:endParaRPr b="0" i="0" sz="1500" u="none" cap="none" strike="noStrike">
              <a:solidFill>
                <a:srgbClr val="000000"/>
              </a:solidFill>
              <a:latin typeface="Arial"/>
              <a:ea typeface="Arial"/>
              <a:cs typeface="Arial"/>
              <a:sym typeface="Arial"/>
            </a:endParaRPr>
          </a:p>
        </p:txBody>
      </p:sp>
      <p:sp>
        <p:nvSpPr>
          <p:cNvPr id="186" name="Google Shape;186;p24"/>
          <p:cNvSpPr/>
          <p:nvPr/>
        </p:nvSpPr>
        <p:spPr>
          <a:xfrm>
            <a:off x="5918486" y="2402600"/>
            <a:ext cx="1654125" cy="6795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1400"/>
              </a:spcBef>
              <a:spcAft>
                <a:spcPts val="0"/>
              </a:spcAft>
              <a:buClr>
                <a:schemeClr val="dk1"/>
              </a:buClr>
              <a:buSzPts val="1100"/>
              <a:buFont typeface="Arial"/>
              <a:buNone/>
            </a:pPr>
            <a:r>
              <a:rPr lang="en" sz="1300">
                <a:solidFill>
                  <a:srgbClr val="212529"/>
                </a:solidFill>
                <a:highlight>
                  <a:srgbClr val="EEEEEE"/>
                </a:highlight>
                <a:latin typeface="Roboto"/>
                <a:ea typeface="Roboto"/>
                <a:cs typeface="Roboto"/>
                <a:sym typeface="Roboto"/>
              </a:rPr>
              <a:t>Nearest Neighbors</a:t>
            </a:r>
            <a:endParaRPr sz="1300">
              <a:solidFill>
                <a:srgbClr val="212529"/>
              </a:solidFill>
              <a:highlight>
                <a:srgbClr val="EEEEEE"/>
              </a:highlight>
              <a:latin typeface="Roboto"/>
              <a:ea typeface="Roboto"/>
              <a:cs typeface="Roboto"/>
              <a:sym typeface="Roboto"/>
            </a:endParaRPr>
          </a:p>
          <a:p>
            <a:pPr indent="0" lvl="0" marL="0" rtl="0" algn="ctr">
              <a:spcBef>
                <a:spcPts val="400"/>
              </a:spcBef>
              <a:spcAft>
                <a:spcPts val="0"/>
              </a:spcAft>
              <a:buNone/>
            </a:pPr>
            <a:r>
              <a:t/>
            </a:r>
            <a:endParaRPr sz="1200"/>
          </a:p>
        </p:txBody>
      </p:sp>
      <p:sp>
        <p:nvSpPr>
          <p:cNvPr id="187" name="Google Shape;187;p24"/>
          <p:cNvSpPr/>
          <p:nvPr/>
        </p:nvSpPr>
        <p:spPr>
          <a:xfrm>
            <a:off x="6634850" y="1902125"/>
            <a:ext cx="221400" cy="355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txBox="1"/>
          <p:nvPr/>
        </p:nvSpPr>
        <p:spPr>
          <a:xfrm>
            <a:off x="6123325" y="1557663"/>
            <a:ext cx="1244400" cy="2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INPUT</a:t>
            </a:r>
            <a:endParaRPr/>
          </a:p>
        </p:txBody>
      </p:sp>
      <p:sp>
        <p:nvSpPr>
          <p:cNvPr id="189" name="Google Shape;189;p24"/>
          <p:cNvSpPr/>
          <p:nvPr/>
        </p:nvSpPr>
        <p:spPr>
          <a:xfrm>
            <a:off x="6634850" y="3197525"/>
            <a:ext cx="221400" cy="355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txBox="1"/>
          <p:nvPr/>
        </p:nvSpPr>
        <p:spPr>
          <a:xfrm>
            <a:off x="6123350" y="3668113"/>
            <a:ext cx="1244400" cy="2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OUTPUT</a:t>
            </a:r>
            <a:endParaRPr/>
          </a:p>
        </p:txBody>
      </p:sp>
      <p:sp>
        <p:nvSpPr>
          <p:cNvPr id="191" name="Google Shape;191;p24"/>
          <p:cNvSpPr/>
          <p:nvPr/>
        </p:nvSpPr>
        <p:spPr>
          <a:xfrm>
            <a:off x="5842275" y="4108675"/>
            <a:ext cx="1791000" cy="5844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500"/>
              <a:t>R</a:t>
            </a:r>
            <a:r>
              <a:rPr lang="en" sz="1500"/>
              <a:t>ecommendations</a:t>
            </a:r>
            <a:endParaRPr b="0" i="0" sz="1500" u="none" cap="none" strike="noStrike">
              <a:solidFill>
                <a:srgbClr val="000000"/>
              </a:solidFill>
              <a:latin typeface="Arial"/>
              <a:ea typeface="Arial"/>
              <a:cs typeface="Arial"/>
              <a:sym typeface="Arial"/>
            </a:endParaRPr>
          </a:p>
        </p:txBody>
      </p:sp>
      <p:sp>
        <p:nvSpPr>
          <p:cNvPr id="192" name="Google Shape;192;p24"/>
          <p:cNvSpPr txBox="1"/>
          <p:nvPr/>
        </p:nvSpPr>
        <p:spPr>
          <a:xfrm>
            <a:off x="4718300" y="208225"/>
            <a:ext cx="4120800" cy="5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Now! We can </a:t>
            </a:r>
            <a:r>
              <a:rPr b="1" lang="en" sz="2000"/>
              <a:t>find similar papers</a:t>
            </a:r>
            <a:endParaRPr b="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Using a</a:t>
            </a:r>
            <a:r>
              <a:rPr b="1" lang="en"/>
              <a:t>ll reference citations  </a:t>
            </a:r>
            <a:r>
              <a:rPr b="1" lang="en"/>
              <a:t>       </a:t>
            </a:r>
            <a:r>
              <a:rPr b="1" lang="en"/>
              <a:t>            </a:t>
            </a:r>
            <a:r>
              <a:rPr b="1" lang="en"/>
              <a:t>           </a:t>
            </a:r>
            <a:r>
              <a:rPr b="1" lang="en" sz="2022"/>
              <a:t>C</a:t>
            </a:r>
            <a:r>
              <a:rPr b="1" lang="en" sz="2022"/>
              <a:t>osine</a:t>
            </a:r>
            <a:endParaRPr b="1" sz="2022"/>
          </a:p>
        </p:txBody>
      </p:sp>
      <p:sp>
        <p:nvSpPr>
          <p:cNvPr id="198" name="Google Shape;198;p25"/>
          <p:cNvSpPr txBox="1"/>
          <p:nvPr>
            <p:ph idx="1" type="body"/>
          </p:nvPr>
        </p:nvSpPr>
        <p:spPr>
          <a:xfrm>
            <a:off x="311700" y="1152475"/>
            <a:ext cx="73152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b="1" lang="en" sz="2350" u="sng">
                <a:solidFill>
                  <a:schemeClr val="dk1"/>
                </a:solidFill>
              </a:rPr>
              <a:t>Prone</a:t>
            </a:r>
            <a:endParaRPr b="1" sz="2350" u="sng">
              <a:solidFill>
                <a:schemeClr val="dk1"/>
              </a:solidFill>
            </a:endParaRPr>
          </a:p>
          <a:p>
            <a:pPr indent="0" lvl="0" marL="0" rtl="0" algn="l">
              <a:lnSpc>
                <a:spcPct val="100000"/>
              </a:lnSpc>
              <a:spcBef>
                <a:spcPts val="0"/>
              </a:spcBef>
              <a:spcAft>
                <a:spcPts val="0"/>
              </a:spcAft>
              <a:buNone/>
            </a:pPr>
            <a:r>
              <a:t/>
            </a:r>
            <a:endParaRPr b="1" sz="2000">
              <a:solidFill>
                <a:schemeClr val="dk1"/>
              </a:solidFill>
            </a:endParaRPr>
          </a:p>
          <a:p>
            <a:pPr indent="0" lvl="0" marL="0" rtl="0" algn="l">
              <a:lnSpc>
                <a:spcPct val="100000"/>
              </a:lnSpc>
              <a:spcBef>
                <a:spcPts val="0"/>
              </a:spcBef>
              <a:spcAft>
                <a:spcPts val="0"/>
              </a:spcAft>
              <a:buNone/>
            </a:pPr>
            <a:r>
              <a:rPr lang="en" sz="1981">
                <a:solidFill>
                  <a:schemeClr val="dk1"/>
                </a:solidFill>
              </a:rPr>
              <a:t>Impact of Tokenization on Language Models: An Analysis for Turkish    </a:t>
            </a:r>
            <a:r>
              <a:rPr lang="en" sz="1981">
                <a:solidFill>
                  <a:srgbClr val="FF0000"/>
                </a:solidFill>
              </a:rPr>
              <a:t> 	</a:t>
            </a:r>
            <a:endParaRPr b="1" sz="1981">
              <a:solidFill>
                <a:srgbClr val="FF0000"/>
              </a:solidFill>
            </a:endParaRPr>
          </a:p>
          <a:p>
            <a:pPr indent="0" lvl="0" marL="0" rtl="0" algn="l">
              <a:lnSpc>
                <a:spcPct val="100000"/>
              </a:lnSpc>
              <a:spcBef>
                <a:spcPts val="0"/>
              </a:spcBef>
              <a:spcAft>
                <a:spcPts val="0"/>
              </a:spcAft>
              <a:buNone/>
            </a:pPr>
            <a:r>
              <a:t/>
            </a:r>
            <a:endParaRPr sz="1981">
              <a:solidFill>
                <a:schemeClr val="dk1"/>
              </a:solidFill>
            </a:endParaRPr>
          </a:p>
          <a:p>
            <a:pPr indent="0" lvl="0" marL="0" rtl="0" algn="l">
              <a:lnSpc>
                <a:spcPct val="100000"/>
              </a:lnSpc>
              <a:spcBef>
                <a:spcPts val="0"/>
              </a:spcBef>
              <a:spcAft>
                <a:spcPts val="0"/>
              </a:spcAft>
              <a:buNone/>
            </a:pPr>
            <a:r>
              <a:rPr lang="en" sz="1981">
                <a:solidFill>
                  <a:schemeClr val="dk1"/>
                </a:solidFill>
              </a:rPr>
              <a:t>Cross-Lingual Named Entity Recognition Using Parallel Corpus: A New Approach Using XLM-RoBERTa Alignment</a:t>
            </a:r>
            <a:endParaRPr sz="1381">
              <a:solidFill>
                <a:srgbClr val="000000"/>
              </a:solidFill>
            </a:endParaRPr>
          </a:p>
          <a:p>
            <a:pPr indent="0" lvl="0" marL="0" rtl="0" algn="l">
              <a:lnSpc>
                <a:spcPct val="100000"/>
              </a:lnSpc>
              <a:spcBef>
                <a:spcPts val="0"/>
              </a:spcBef>
              <a:spcAft>
                <a:spcPts val="0"/>
              </a:spcAft>
              <a:buNone/>
            </a:pPr>
            <a:r>
              <a:rPr lang="en" sz="1500">
                <a:solidFill>
                  <a:schemeClr val="dk1"/>
                </a:solidFill>
              </a:rPr>
              <a:t> </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b="1" lang="en" sz="2350" u="sng">
                <a:solidFill>
                  <a:schemeClr val="dk1"/>
                </a:solidFill>
              </a:rPr>
              <a:t>Specter 2</a:t>
            </a:r>
            <a:endParaRPr b="1" sz="2350" u="sng">
              <a:solidFill>
                <a:schemeClr val="dk1"/>
              </a:solidFill>
            </a:endParaRPr>
          </a:p>
          <a:p>
            <a:pPr indent="0" lvl="0" marL="0" rtl="0" algn="l">
              <a:lnSpc>
                <a:spcPct val="100000"/>
              </a:lnSpc>
              <a:spcBef>
                <a:spcPts val="0"/>
              </a:spcBef>
              <a:spcAft>
                <a:spcPts val="0"/>
              </a:spcAft>
              <a:buNone/>
            </a:pPr>
            <a:r>
              <a:t/>
            </a:r>
            <a:endParaRPr b="1" sz="2000">
              <a:solidFill>
                <a:schemeClr val="dk1"/>
              </a:solidFill>
            </a:endParaRPr>
          </a:p>
          <a:p>
            <a:pPr indent="0" lvl="0" marL="0" rtl="0" algn="l">
              <a:lnSpc>
                <a:spcPct val="100000"/>
              </a:lnSpc>
              <a:spcBef>
                <a:spcPts val="0"/>
              </a:spcBef>
              <a:spcAft>
                <a:spcPts val="0"/>
              </a:spcAft>
              <a:buNone/>
            </a:pPr>
            <a:r>
              <a:rPr lang="en" sz="1900">
                <a:solidFill>
                  <a:schemeClr val="dk1"/>
                </a:solidFill>
              </a:rPr>
              <a:t>oLMpics-On What Language Model Pre-training Captures</a:t>
            </a:r>
            <a:endParaRPr sz="1900">
              <a:solidFill>
                <a:schemeClr val="dk1"/>
              </a:solidFill>
            </a:endParaRPr>
          </a:p>
          <a:p>
            <a:pPr indent="0" lvl="0" marL="0" rtl="0" algn="l">
              <a:lnSpc>
                <a:spcPct val="100000"/>
              </a:lnSpc>
              <a:spcBef>
                <a:spcPts val="0"/>
              </a:spcBef>
              <a:spcAft>
                <a:spcPts val="0"/>
              </a:spcAft>
              <a:buNone/>
            </a:pPr>
            <a:r>
              <a:t/>
            </a:r>
            <a:endParaRPr sz="1900">
              <a:solidFill>
                <a:schemeClr val="dk1"/>
              </a:solidFill>
            </a:endParaRPr>
          </a:p>
          <a:p>
            <a:pPr indent="0" lvl="0" marL="0" rtl="0" algn="l">
              <a:lnSpc>
                <a:spcPct val="100000"/>
              </a:lnSpc>
              <a:spcBef>
                <a:spcPts val="0"/>
              </a:spcBef>
              <a:spcAft>
                <a:spcPts val="0"/>
              </a:spcAft>
              <a:buNone/>
            </a:pPr>
            <a:r>
              <a:rPr lang="en" sz="1900">
                <a:solidFill>
                  <a:schemeClr val="dk1"/>
                </a:solidFill>
              </a:rPr>
              <a:t>Fast, Effective, and Self-Supervised: Transforming Masked Language Models into Universal Lexical and Sentence Encoders</a:t>
            </a:r>
            <a:endParaRPr sz="1900">
              <a:solidFill>
                <a:schemeClr val="dk1"/>
              </a:solidFill>
            </a:endParaRPr>
          </a:p>
          <a:p>
            <a:pPr indent="0" lvl="0" marL="0" rtl="0" algn="l">
              <a:lnSpc>
                <a:spcPct val="100000"/>
              </a:lnSpc>
              <a:spcBef>
                <a:spcPts val="0"/>
              </a:spcBef>
              <a:spcAft>
                <a:spcPts val="0"/>
              </a:spcAft>
              <a:buNone/>
            </a:pPr>
            <a:r>
              <a:rPr lang="en" sz="1500">
                <a:solidFill>
                  <a:schemeClr val="dk1"/>
                </a:solidFill>
              </a:rPr>
              <a:t>   </a:t>
            </a:r>
            <a:r>
              <a:rPr lang="en" sz="1500">
                <a:solidFill>
                  <a:srgbClr val="FF0000"/>
                </a:solidFill>
              </a:rPr>
              <a:t>                 	</a:t>
            </a:r>
            <a:endParaRPr b="1" sz="2000">
              <a:solidFill>
                <a:schemeClr val="dk1"/>
              </a:solidFill>
            </a:endParaRPr>
          </a:p>
          <a:p>
            <a:pPr indent="0" lvl="0" marL="0" rtl="0" algn="l">
              <a:lnSpc>
                <a:spcPct val="100000"/>
              </a:lnSpc>
              <a:spcBef>
                <a:spcPts val="0"/>
              </a:spcBef>
              <a:spcAft>
                <a:spcPts val="0"/>
              </a:spcAft>
              <a:buNone/>
            </a:pPr>
            <a:r>
              <a:t/>
            </a:r>
            <a:endParaRPr b="1" sz="20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Clr>
                <a:schemeClr val="dk1"/>
              </a:buClr>
              <a:buSzPct val="73333"/>
              <a:buFont typeface="Arial"/>
              <a:buNone/>
            </a:pPr>
            <a:r>
              <a:t/>
            </a:r>
            <a:endParaRPr sz="1500">
              <a:solidFill>
                <a:schemeClr val="dk1"/>
              </a:solidFill>
            </a:endParaRPr>
          </a:p>
        </p:txBody>
      </p:sp>
      <p:sp>
        <p:nvSpPr>
          <p:cNvPr id="199" name="Google Shape;19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25"/>
          <p:cNvSpPr txBox="1"/>
          <p:nvPr/>
        </p:nvSpPr>
        <p:spPr>
          <a:xfrm>
            <a:off x="7437300" y="1218300"/>
            <a:ext cx="898200" cy="11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a:solidFill>
                <a:srgbClr val="FF0000"/>
              </a:solidFill>
            </a:endParaRPr>
          </a:p>
          <a:p>
            <a:pPr indent="0" lvl="0" marL="0" rtl="0" algn="ctr">
              <a:spcBef>
                <a:spcPts val="0"/>
              </a:spcBef>
              <a:spcAft>
                <a:spcPts val="0"/>
              </a:spcAft>
              <a:buNone/>
            </a:pPr>
            <a:r>
              <a:rPr b="1" lang="en" sz="1500">
                <a:solidFill>
                  <a:srgbClr val="FF0000"/>
                </a:solidFill>
              </a:rPr>
              <a:t>97%</a:t>
            </a:r>
            <a:endParaRPr b="1" sz="1500">
              <a:solidFill>
                <a:srgbClr val="FF0000"/>
              </a:solidFill>
            </a:endParaRPr>
          </a:p>
          <a:p>
            <a:pPr indent="0" lvl="0" marL="0" rtl="0" algn="ctr">
              <a:spcBef>
                <a:spcPts val="0"/>
              </a:spcBef>
              <a:spcAft>
                <a:spcPts val="0"/>
              </a:spcAft>
              <a:buNone/>
            </a:pPr>
            <a:r>
              <a:t/>
            </a:r>
            <a:endParaRPr b="1" sz="1500">
              <a:solidFill>
                <a:srgbClr val="FF0000"/>
              </a:solidFill>
            </a:endParaRPr>
          </a:p>
          <a:p>
            <a:pPr indent="0" lvl="0" marL="0" rtl="0" algn="ctr">
              <a:spcBef>
                <a:spcPts val="0"/>
              </a:spcBef>
              <a:spcAft>
                <a:spcPts val="0"/>
              </a:spcAft>
              <a:buNone/>
            </a:pPr>
            <a:r>
              <a:rPr b="1" lang="en" sz="1500">
                <a:solidFill>
                  <a:srgbClr val="FF0000"/>
                </a:solidFill>
              </a:rPr>
              <a:t>95%</a:t>
            </a:r>
            <a:endParaRPr b="1" sz="1500">
              <a:solidFill>
                <a:srgbClr val="FF0000"/>
              </a:solidFill>
            </a:endParaRPr>
          </a:p>
          <a:p>
            <a:pPr indent="0" lvl="0" marL="0" rtl="0" algn="ctr">
              <a:spcBef>
                <a:spcPts val="0"/>
              </a:spcBef>
              <a:spcAft>
                <a:spcPts val="0"/>
              </a:spcAft>
              <a:buNone/>
            </a:pPr>
            <a:r>
              <a:t/>
            </a:r>
            <a:endParaRPr b="1" sz="1500">
              <a:solidFill>
                <a:srgbClr val="FF0000"/>
              </a:solidFill>
            </a:endParaRPr>
          </a:p>
          <a:p>
            <a:pPr indent="0" lvl="0" marL="0" rtl="0" algn="ctr">
              <a:spcBef>
                <a:spcPts val="0"/>
              </a:spcBef>
              <a:spcAft>
                <a:spcPts val="0"/>
              </a:spcAft>
              <a:buNone/>
            </a:pPr>
            <a:r>
              <a:t/>
            </a:r>
            <a:endParaRPr b="1" sz="1500">
              <a:solidFill>
                <a:srgbClr val="FF0000"/>
              </a:solidFill>
            </a:endParaRPr>
          </a:p>
          <a:p>
            <a:pPr indent="0" lvl="0" marL="0" rtl="0" algn="ctr">
              <a:spcBef>
                <a:spcPts val="0"/>
              </a:spcBef>
              <a:spcAft>
                <a:spcPts val="0"/>
              </a:spcAft>
              <a:buNone/>
            </a:pPr>
            <a:r>
              <a:t/>
            </a:r>
            <a:endParaRPr b="1" sz="1500">
              <a:solidFill>
                <a:srgbClr val="FF0000"/>
              </a:solidFill>
            </a:endParaRPr>
          </a:p>
          <a:p>
            <a:pPr indent="0" lvl="0" marL="0" rtl="0" algn="l">
              <a:lnSpc>
                <a:spcPct val="100000"/>
              </a:lnSpc>
              <a:spcBef>
                <a:spcPts val="0"/>
              </a:spcBef>
              <a:spcAft>
                <a:spcPts val="0"/>
              </a:spcAft>
              <a:buNone/>
            </a:pPr>
            <a:r>
              <a:rPr b="1" lang="en" sz="1500">
                <a:solidFill>
                  <a:srgbClr val="FF0000"/>
                </a:solidFill>
              </a:rPr>
              <a:t>   </a:t>
            </a:r>
            <a:endParaRPr b="1" sz="1500">
              <a:solidFill>
                <a:srgbClr val="FF0000"/>
              </a:solidFill>
            </a:endParaRPr>
          </a:p>
        </p:txBody>
      </p:sp>
      <p:sp>
        <p:nvSpPr>
          <p:cNvPr id="201" name="Google Shape;201;p25"/>
          <p:cNvSpPr txBox="1"/>
          <p:nvPr/>
        </p:nvSpPr>
        <p:spPr>
          <a:xfrm>
            <a:off x="1044125" y="4110525"/>
            <a:ext cx="69483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 believe that </a:t>
            </a:r>
            <a:r>
              <a:rPr b="1" lang="en" sz="1600"/>
              <a:t>Prone results</a:t>
            </a:r>
            <a:r>
              <a:rPr lang="en" sz="1600"/>
              <a:t> are closer to my paper.</a:t>
            </a:r>
            <a:endParaRPr sz="1600"/>
          </a:p>
        </p:txBody>
      </p:sp>
      <p:sp>
        <p:nvSpPr>
          <p:cNvPr id="202" name="Google Shape;202;p25"/>
          <p:cNvSpPr txBox="1"/>
          <p:nvPr/>
        </p:nvSpPr>
        <p:spPr>
          <a:xfrm>
            <a:off x="7437300" y="2940063"/>
            <a:ext cx="898200" cy="13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FF0000"/>
                </a:solidFill>
              </a:rPr>
              <a:t>   96%</a:t>
            </a:r>
            <a:endParaRPr b="1" sz="1500">
              <a:solidFill>
                <a:srgbClr val="FF0000"/>
              </a:solidFill>
            </a:endParaRPr>
          </a:p>
          <a:p>
            <a:pPr indent="0" lvl="0" marL="0" rtl="0" algn="ctr">
              <a:lnSpc>
                <a:spcPct val="100000"/>
              </a:lnSpc>
              <a:spcBef>
                <a:spcPts val="0"/>
              </a:spcBef>
              <a:spcAft>
                <a:spcPts val="0"/>
              </a:spcAft>
              <a:buClr>
                <a:schemeClr val="dk1"/>
              </a:buClr>
              <a:buSzPts val="1100"/>
              <a:buFont typeface="Arial"/>
              <a:buNone/>
            </a:pPr>
            <a:r>
              <a:t/>
            </a:r>
            <a:endParaRPr b="1" sz="1500">
              <a:solidFill>
                <a:srgbClr val="FF0000"/>
              </a:solidFill>
            </a:endParaRPr>
          </a:p>
          <a:p>
            <a:pPr indent="0" lvl="0" marL="0" rtl="0" algn="ctr">
              <a:lnSpc>
                <a:spcPct val="100000"/>
              </a:lnSpc>
              <a:spcBef>
                <a:spcPts val="0"/>
              </a:spcBef>
              <a:spcAft>
                <a:spcPts val="0"/>
              </a:spcAft>
              <a:buClr>
                <a:schemeClr val="dk1"/>
              </a:buClr>
              <a:buSzPts val="1100"/>
              <a:buFont typeface="Arial"/>
              <a:buNone/>
            </a:pPr>
            <a:r>
              <a:rPr b="1" lang="en" sz="1500">
                <a:solidFill>
                  <a:srgbClr val="FF0000"/>
                </a:solidFill>
              </a:rPr>
              <a:t>95%</a:t>
            </a:r>
            <a:endParaRPr b="1" sz="150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 Hypothesis</a:t>
            </a:r>
            <a:endParaRPr/>
          </a:p>
        </p:txBody>
      </p:sp>
      <p:sp>
        <p:nvSpPr>
          <p:cNvPr id="208" name="Google Shape;208;p26"/>
          <p:cNvSpPr txBox="1"/>
          <p:nvPr>
            <p:ph idx="1" type="body"/>
          </p:nvPr>
        </p:nvSpPr>
        <p:spPr>
          <a:xfrm>
            <a:off x="311700" y="1152475"/>
            <a:ext cx="8520600" cy="88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Related work references seem to be a better representation.</a:t>
            </a:r>
            <a:endParaRPr/>
          </a:p>
        </p:txBody>
      </p:sp>
      <p:sp>
        <p:nvSpPr>
          <p:cNvPr id="209" name="Google Shape;20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0" name="Google Shape;210;p26"/>
          <p:cNvPicPr preferRelativeResize="0"/>
          <p:nvPr/>
        </p:nvPicPr>
        <p:blipFill>
          <a:blip r:embed="rId3">
            <a:alphaModFix/>
          </a:blip>
          <a:stretch>
            <a:fillRect/>
          </a:stretch>
        </p:blipFill>
        <p:spPr>
          <a:xfrm>
            <a:off x="2865024" y="1637850"/>
            <a:ext cx="2693049" cy="3418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Using only r</a:t>
            </a:r>
            <a:r>
              <a:rPr b="1" lang="en"/>
              <a:t>elated work ref. citations                   </a:t>
            </a:r>
            <a:r>
              <a:rPr b="1" lang="en" sz="2022"/>
              <a:t>Cosine</a:t>
            </a:r>
            <a:endParaRPr b="1" sz="2022"/>
          </a:p>
        </p:txBody>
      </p:sp>
      <p:sp>
        <p:nvSpPr>
          <p:cNvPr id="216" name="Google Shape;216;p27"/>
          <p:cNvSpPr txBox="1"/>
          <p:nvPr>
            <p:ph idx="1" type="body"/>
          </p:nvPr>
        </p:nvSpPr>
        <p:spPr>
          <a:xfrm>
            <a:off x="311700" y="1152475"/>
            <a:ext cx="7315200" cy="3416400"/>
          </a:xfrm>
          <a:prstGeom prst="rect">
            <a:avLst/>
          </a:prstGeom>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None/>
            </a:pPr>
            <a:r>
              <a:rPr b="1" lang="en" sz="2350" u="sng">
                <a:solidFill>
                  <a:schemeClr val="dk1"/>
                </a:solidFill>
              </a:rPr>
              <a:t>Prone</a:t>
            </a:r>
            <a:endParaRPr b="1" sz="2350" u="sng">
              <a:solidFill>
                <a:schemeClr val="dk1"/>
              </a:solidFill>
            </a:endParaRPr>
          </a:p>
          <a:p>
            <a:pPr indent="0" lvl="0" marL="0" rtl="0" algn="l">
              <a:lnSpc>
                <a:spcPct val="100000"/>
              </a:lnSpc>
              <a:spcBef>
                <a:spcPts val="0"/>
              </a:spcBef>
              <a:spcAft>
                <a:spcPts val="0"/>
              </a:spcAft>
              <a:buNone/>
            </a:pPr>
            <a:r>
              <a:t/>
            </a:r>
            <a:endParaRPr b="1" sz="2000">
              <a:solidFill>
                <a:schemeClr val="dk1"/>
              </a:solidFill>
            </a:endParaRPr>
          </a:p>
          <a:p>
            <a:pPr indent="0" lvl="0" marL="0" rtl="0" algn="l">
              <a:lnSpc>
                <a:spcPct val="100000"/>
              </a:lnSpc>
              <a:spcBef>
                <a:spcPts val="0"/>
              </a:spcBef>
              <a:spcAft>
                <a:spcPts val="0"/>
              </a:spcAft>
              <a:buNone/>
            </a:pPr>
            <a:r>
              <a:rPr lang="en" sz="1981">
                <a:solidFill>
                  <a:schemeClr val="dk1"/>
                </a:solidFill>
              </a:rPr>
              <a:t>Impact of Tokenization on Language Models: An Analysis for Turkish    </a:t>
            </a:r>
            <a:r>
              <a:rPr lang="en" sz="1981">
                <a:solidFill>
                  <a:srgbClr val="FF0000"/>
                </a:solidFill>
              </a:rPr>
              <a:t> 	</a:t>
            </a:r>
            <a:endParaRPr b="1" sz="1981">
              <a:solidFill>
                <a:srgbClr val="FF0000"/>
              </a:solidFill>
            </a:endParaRPr>
          </a:p>
          <a:p>
            <a:pPr indent="0" lvl="0" marL="0" rtl="0" algn="l">
              <a:lnSpc>
                <a:spcPct val="100000"/>
              </a:lnSpc>
              <a:spcBef>
                <a:spcPts val="0"/>
              </a:spcBef>
              <a:spcAft>
                <a:spcPts val="0"/>
              </a:spcAft>
              <a:buNone/>
            </a:pPr>
            <a:r>
              <a:t/>
            </a:r>
            <a:endParaRPr sz="1981">
              <a:solidFill>
                <a:schemeClr val="dk1"/>
              </a:solidFill>
            </a:endParaRPr>
          </a:p>
          <a:p>
            <a:pPr indent="0" lvl="0" marL="0" rtl="0" algn="l">
              <a:lnSpc>
                <a:spcPct val="100000"/>
              </a:lnSpc>
              <a:spcBef>
                <a:spcPts val="0"/>
              </a:spcBef>
              <a:spcAft>
                <a:spcPts val="0"/>
              </a:spcAft>
              <a:buNone/>
            </a:pPr>
            <a:r>
              <a:rPr lang="en" sz="1981">
                <a:solidFill>
                  <a:schemeClr val="dk1"/>
                </a:solidFill>
              </a:rPr>
              <a:t>RobeCzech: Czech RoBERTa, a monolingual contextualized language representation model</a:t>
            </a:r>
            <a:endParaRPr sz="1381">
              <a:solidFill>
                <a:srgbClr val="000000"/>
              </a:solidFill>
            </a:endParaRPr>
          </a:p>
          <a:p>
            <a:pPr indent="0" lvl="0" marL="0" rtl="0" algn="l">
              <a:lnSpc>
                <a:spcPct val="100000"/>
              </a:lnSpc>
              <a:spcBef>
                <a:spcPts val="0"/>
              </a:spcBef>
              <a:spcAft>
                <a:spcPts val="0"/>
              </a:spcAft>
              <a:buNone/>
            </a:pPr>
            <a:r>
              <a:rPr lang="en" sz="1500">
                <a:solidFill>
                  <a:schemeClr val="dk1"/>
                </a:solidFill>
              </a:rPr>
              <a:t> </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b="1" lang="en" sz="2350" u="sng">
                <a:solidFill>
                  <a:schemeClr val="dk1"/>
                </a:solidFill>
              </a:rPr>
              <a:t>Specter 2</a:t>
            </a:r>
            <a:endParaRPr b="1" sz="2350" u="sng">
              <a:solidFill>
                <a:schemeClr val="dk1"/>
              </a:solidFill>
            </a:endParaRPr>
          </a:p>
          <a:p>
            <a:pPr indent="0" lvl="0" marL="0" rtl="0" algn="l">
              <a:lnSpc>
                <a:spcPct val="100000"/>
              </a:lnSpc>
              <a:spcBef>
                <a:spcPts val="0"/>
              </a:spcBef>
              <a:spcAft>
                <a:spcPts val="0"/>
              </a:spcAft>
              <a:buNone/>
            </a:pPr>
            <a:r>
              <a:t/>
            </a:r>
            <a:endParaRPr b="1" sz="2000">
              <a:solidFill>
                <a:schemeClr val="dk1"/>
              </a:solidFill>
            </a:endParaRPr>
          </a:p>
          <a:p>
            <a:pPr indent="0" lvl="0" marL="0" rtl="0" algn="l">
              <a:lnSpc>
                <a:spcPct val="100000"/>
              </a:lnSpc>
              <a:spcBef>
                <a:spcPts val="0"/>
              </a:spcBef>
              <a:spcAft>
                <a:spcPts val="0"/>
              </a:spcAft>
              <a:buNone/>
            </a:pPr>
            <a:r>
              <a:rPr lang="en" sz="1900">
                <a:solidFill>
                  <a:schemeClr val="dk1"/>
                </a:solidFill>
              </a:rPr>
              <a:t>oLMpics-On What Language Model Pre-training Captures</a:t>
            </a:r>
            <a:endParaRPr sz="1900">
              <a:solidFill>
                <a:schemeClr val="dk1"/>
              </a:solidFill>
            </a:endParaRPr>
          </a:p>
          <a:p>
            <a:pPr indent="0" lvl="0" marL="0" rtl="0" algn="l">
              <a:lnSpc>
                <a:spcPct val="100000"/>
              </a:lnSpc>
              <a:spcBef>
                <a:spcPts val="0"/>
              </a:spcBef>
              <a:spcAft>
                <a:spcPts val="0"/>
              </a:spcAft>
              <a:buNone/>
            </a:pPr>
            <a:r>
              <a:t/>
            </a:r>
            <a:endParaRPr sz="1900">
              <a:solidFill>
                <a:schemeClr val="dk1"/>
              </a:solidFill>
            </a:endParaRPr>
          </a:p>
          <a:p>
            <a:pPr indent="0" lvl="0" marL="0" rtl="0" algn="l">
              <a:lnSpc>
                <a:spcPct val="100000"/>
              </a:lnSpc>
              <a:spcBef>
                <a:spcPts val="0"/>
              </a:spcBef>
              <a:spcAft>
                <a:spcPts val="0"/>
              </a:spcAft>
              <a:buNone/>
            </a:pPr>
            <a:r>
              <a:rPr lang="en" sz="1900">
                <a:solidFill>
                  <a:schemeClr val="dk1"/>
                </a:solidFill>
              </a:rPr>
              <a:t>Fast, Effective, and Self-Supervised: Transforming Masked Language Models into Universal Lexical and Sentence Encoders</a:t>
            </a:r>
            <a:endParaRPr sz="1900">
              <a:solidFill>
                <a:schemeClr val="dk1"/>
              </a:solidFill>
            </a:endParaRPr>
          </a:p>
          <a:p>
            <a:pPr indent="0" lvl="0" marL="0" rtl="0" algn="l">
              <a:lnSpc>
                <a:spcPct val="100000"/>
              </a:lnSpc>
              <a:spcBef>
                <a:spcPts val="0"/>
              </a:spcBef>
              <a:spcAft>
                <a:spcPts val="0"/>
              </a:spcAft>
              <a:buNone/>
            </a:pPr>
            <a:r>
              <a:rPr lang="en" sz="1500">
                <a:solidFill>
                  <a:schemeClr val="dk1"/>
                </a:solidFill>
              </a:rPr>
              <a:t>   </a:t>
            </a:r>
            <a:r>
              <a:rPr lang="en" sz="1500">
                <a:solidFill>
                  <a:srgbClr val="FF0000"/>
                </a:solidFill>
              </a:rPr>
              <a:t>                 	</a:t>
            </a:r>
            <a:endParaRPr b="1" sz="2000">
              <a:solidFill>
                <a:schemeClr val="dk1"/>
              </a:solidFill>
            </a:endParaRPr>
          </a:p>
          <a:p>
            <a:pPr indent="0" lvl="0" marL="0" rtl="0" algn="l">
              <a:lnSpc>
                <a:spcPct val="100000"/>
              </a:lnSpc>
              <a:spcBef>
                <a:spcPts val="0"/>
              </a:spcBef>
              <a:spcAft>
                <a:spcPts val="0"/>
              </a:spcAft>
              <a:buNone/>
            </a:pPr>
            <a:r>
              <a:t/>
            </a:r>
            <a:endParaRPr b="1" sz="20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p:txBody>
      </p:sp>
      <p:sp>
        <p:nvSpPr>
          <p:cNvPr id="217" name="Google Shape;21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8" name="Google Shape;218;p27"/>
          <p:cNvSpPr txBox="1"/>
          <p:nvPr/>
        </p:nvSpPr>
        <p:spPr>
          <a:xfrm>
            <a:off x="7679875" y="1180425"/>
            <a:ext cx="898200" cy="11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a:solidFill>
                <a:srgbClr val="FF0000"/>
              </a:solidFill>
            </a:endParaRPr>
          </a:p>
          <a:p>
            <a:pPr indent="0" lvl="0" marL="0" rtl="0" algn="ctr">
              <a:spcBef>
                <a:spcPts val="0"/>
              </a:spcBef>
              <a:spcAft>
                <a:spcPts val="0"/>
              </a:spcAft>
              <a:buNone/>
            </a:pPr>
            <a:r>
              <a:rPr b="1" lang="en" sz="1500">
                <a:solidFill>
                  <a:srgbClr val="FF0000"/>
                </a:solidFill>
              </a:rPr>
              <a:t>99%</a:t>
            </a:r>
            <a:endParaRPr b="1" sz="1500">
              <a:solidFill>
                <a:srgbClr val="FF0000"/>
              </a:solidFill>
            </a:endParaRPr>
          </a:p>
          <a:p>
            <a:pPr indent="0" lvl="0" marL="0" rtl="0" algn="ctr">
              <a:spcBef>
                <a:spcPts val="0"/>
              </a:spcBef>
              <a:spcAft>
                <a:spcPts val="0"/>
              </a:spcAft>
              <a:buNone/>
            </a:pPr>
            <a:r>
              <a:t/>
            </a:r>
            <a:endParaRPr b="1" sz="1500">
              <a:solidFill>
                <a:srgbClr val="FF0000"/>
              </a:solidFill>
            </a:endParaRPr>
          </a:p>
          <a:p>
            <a:pPr indent="0" lvl="0" marL="0" rtl="0" algn="ctr">
              <a:spcBef>
                <a:spcPts val="0"/>
              </a:spcBef>
              <a:spcAft>
                <a:spcPts val="0"/>
              </a:spcAft>
              <a:buNone/>
            </a:pPr>
            <a:r>
              <a:rPr b="1" lang="en" sz="1500">
                <a:solidFill>
                  <a:srgbClr val="FF0000"/>
                </a:solidFill>
              </a:rPr>
              <a:t>95%</a:t>
            </a:r>
            <a:endParaRPr b="1" sz="1500">
              <a:solidFill>
                <a:srgbClr val="FF0000"/>
              </a:solidFill>
            </a:endParaRPr>
          </a:p>
          <a:p>
            <a:pPr indent="0" lvl="0" marL="0" rtl="0" algn="ctr">
              <a:spcBef>
                <a:spcPts val="0"/>
              </a:spcBef>
              <a:spcAft>
                <a:spcPts val="0"/>
              </a:spcAft>
              <a:buNone/>
            </a:pPr>
            <a:r>
              <a:t/>
            </a:r>
            <a:endParaRPr b="1" sz="1500">
              <a:solidFill>
                <a:srgbClr val="FF0000"/>
              </a:solidFill>
            </a:endParaRPr>
          </a:p>
        </p:txBody>
      </p:sp>
      <p:sp>
        <p:nvSpPr>
          <p:cNvPr id="219" name="Google Shape;219;p27"/>
          <p:cNvSpPr txBox="1"/>
          <p:nvPr/>
        </p:nvSpPr>
        <p:spPr>
          <a:xfrm>
            <a:off x="7679875" y="2769138"/>
            <a:ext cx="898200" cy="13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FF0000"/>
                </a:solidFill>
              </a:rPr>
              <a:t>   97%</a:t>
            </a:r>
            <a:endParaRPr b="1" sz="1500">
              <a:solidFill>
                <a:srgbClr val="FF0000"/>
              </a:solidFill>
            </a:endParaRPr>
          </a:p>
          <a:p>
            <a:pPr indent="0" lvl="0" marL="0" rtl="0" algn="ctr">
              <a:lnSpc>
                <a:spcPct val="100000"/>
              </a:lnSpc>
              <a:spcBef>
                <a:spcPts val="0"/>
              </a:spcBef>
              <a:spcAft>
                <a:spcPts val="0"/>
              </a:spcAft>
              <a:buClr>
                <a:schemeClr val="dk1"/>
              </a:buClr>
              <a:buSzPts val="1100"/>
              <a:buFont typeface="Arial"/>
              <a:buNone/>
            </a:pPr>
            <a:r>
              <a:t/>
            </a:r>
            <a:endParaRPr b="1" sz="1500">
              <a:solidFill>
                <a:srgbClr val="FF0000"/>
              </a:solidFill>
            </a:endParaRPr>
          </a:p>
          <a:p>
            <a:pPr indent="0" lvl="0" marL="0" rtl="0" algn="ctr">
              <a:lnSpc>
                <a:spcPct val="100000"/>
              </a:lnSpc>
              <a:spcBef>
                <a:spcPts val="0"/>
              </a:spcBef>
              <a:spcAft>
                <a:spcPts val="0"/>
              </a:spcAft>
              <a:buClr>
                <a:schemeClr val="dk1"/>
              </a:buClr>
              <a:buSzPts val="1100"/>
              <a:buFont typeface="Arial"/>
              <a:buNone/>
            </a:pPr>
            <a:r>
              <a:rPr b="1" lang="en" sz="1500">
                <a:solidFill>
                  <a:srgbClr val="FF0000"/>
                </a:solidFill>
              </a:rPr>
              <a:t>95%</a:t>
            </a:r>
            <a:endParaRPr b="1" sz="1500">
              <a:solidFill>
                <a:srgbClr val="FF0000"/>
              </a:solidFill>
            </a:endParaRPr>
          </a:p>
        </p:txBody>
      </p:sp>
      <p:sp>
        <p:nvSpPr>
          <p:cNvPr id="220" name="Google Shape;220;p27"/>
          <p:cNvSpPr txBox="1"/>
          <p:nvPr/>
        </p:nvSpPr>
        <p:spPr>
          <a:xfrm>
            <a:off x="1044125" y="4110525"/>
            <a:ext cx="69483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 believe that </a:t>
            </a:r>
            <a:r>
              <a:rPr b="1" lang="en" sz="1600"/>
              <a:t>Prone results</a:t>
            </a:r>
            <a:r>
              <a:rPr lang="en" sz="1600"/>
              <a:t> are closer to my paper.</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lang="en"/>
              <a:t>Related Work </a:t>
            </a:r>
            <a:r>
              <a:rPr lang="en"/>
              <a:t>Neighborhood</a:t>
            </a:r>
            <a:r>
              <a:rPr lang="en"/>
              <a:t> Experiment</a:t>
            </a:r>
            <a:endParaRPr/>
          </a:p>
        </p:txBody>
      </p:sp>
      <p:pic>
        <p:nvPicPr>
          <p:cNvPr id="226" name="Google Shape;226;p28"/>
          <p:cNvPicPr preferRelativeResize="0"/>
          <p:nvPr/>
        </p:nvPicPr>
        <p:blipFill rotWithShape="1">
          <a:blip r:embed="rId3">
            <a:alphaModFix/>
          </a:blip>
          <a:srcRect b="9747" l="11769" r="8542" t="9155"/>
          <a:stretch/>
        </p:blipFill>
        <p:spPr>
          <a:xfrm>
            <a:off x="2671575" y="1302875"/>
            <a:ext cx="3663725" cy="2796275"/>
          </a:xfrm>
          <a:prstGeom prst="rect">
            <a:avLst/>
          </a:prstGeom>
          <a:noFill/>
          <a:ln>
            <a:noFill/>
          </a:ln>
        </p:spPr>
      </p:pic>
      <p:sp>
        <p:nvSpPr>
          <p:cNvPr id="227" name="Google Shape;227;p28"/>
          <p:cNvSpPr/>
          <p:nvPr/>
        </p:nvSpPr>
        <p:spPr>
          <a:xfrm>
            <a:off x="4326975" y="1619700"/>
            <a:ext cx="1153200" cy="10308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txBox="1"/>
          <p:nvPr/>
        </p:nvSpPr>
        <p:spPr>
          <a:xfrm>
            <a:off x="1044125" y="4110525"/>
            <a:ext cx="69483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38761D"/>
                </a:solidFill>
              </a:rPr>
              <a:t>Green dots</a:t>
            </a:r>
            <a:r>
              <a:rPr lang="en" sz="1600"/>
              <a:t> represent Related Work reference citations</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Using all ref citations with clustering  </a:t>
            </a:r>
            <a:r>
              <a:rPr b="1" lang="en"/>
              <a:t>                  </a:t>
            </a:r>
            <a:r>
              <a:rPr b="1" lang="en" sz="2022"/>
              <a:t>Cosine</a:t>
            </a:r>
            <a:endParaRPr b="1" sz="2022"/>
          </a:p>
        </p:txBody>
      </p:sp>
      <p:sp>
        <p:nvSpPr>
          <p:cNvPr id="234" name="Google Shape;234;p29"/>
          <p:cNvSpPr txBox="1"/>
          <p:nvPr>
            <p:ph idx="1" type="body"/>
          </p:nvPr>
        </p:nvSpPr>
        <p:spPr>
          <a:xfrm>
            <a:off x="311700" y="1152475"/>
            <a:ext cx="73152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b="1" lang="en" sz="2350" u="sng">
                <a:solidFill>
                  <a:schemeClr val="dk1"/>
                </a:solidFill>
              </a:rPr>
              <a:t>Prone</a:t>
            </a:r>
            <a:endParaRPr b="1" sz="2350" u="sng">
              <a:solidFill>
                <a:schemeClr val="dk1"/>
              </a:solidFill>
            </a:endParaRPr>
          </a:p>
          <a:p>
            <a:pPr indent="0" lvl="0" marL="0" rtl="0" algn="l">
              <a:lnSpc>
                <a:spcPct val="100000"/>
              </a:lnSpc>
              <a:spcBef>
                <a:spcPts val="0"/>
              </a:spcBef>
              <a:spcAft>
                <a:spcPts val="0"/>
              </a:spcAft>
              <a:buNone/>
            </a:pPr>
            <a:r>
              <a:t/>
            </a:r>
            <a:endParaRPr b="1" sz="2000">
              <a:solidFill>
                <a:schemeClr val="dk1"/>
              </a:solidFill>
            </a:endParaRPr>
          </a:p>
          <a:p>
            <a:pPr indent="0" lvl="0" marL="0" rtl="0" algn="l">
              <a:lnSpc>
                <a:spcPct val="100000"/>
              </a:lnSpc>
              <a:spcBef>
                <a:spcPts val="0"/>
              </a:spcBef>
              <a:spcAft>
                <a:spcPts val="0"/>
              </a:spcAft>
              <a:buNone/>
            </a:pPr>
            <a:r>
              <a:rPr lang="en" sz="1981">
                <a:solidFill>
                  <a:schemeClr val="dk1"/>
                </a:solidFill>
              </a:rPr>
              <a:t>Phonologically Informed Edit Distance Algorithms for Word Alignment with Low-Resource Languages  </a:t>
            </a:r>
            <a:r>
              <a:rPr lang="en" sz="1981">
                <a:solidFill>
                  <a:schemeClr val="dk1"/>
                </a:solidFill>
              </a:rPr>
              <a:t>  </a:t>
            </a:r>
            <a:r>
              <a:rPr lang="en" sz="1981">
                <a:solidFill>
                  <a:srgbClr val="FF0000"/>
                </a:solidFill>
              </a:rPr>
              <a:t> 	</a:t>
            </a:r>
            <a:endParaRPr b="1" sz="1981">
              <a:solidFill>
                <a:srgbClr val="FF0000"/>
              </a:solidFill>
            </a:endParaRPr>
          </a:p>
          <a:p>
            <a:pPr indent="0" lvl="0" marL="0" rtl="0" algn="l">
              <a:lnSpc>
                <a:spcPct val="100000"/>
              </a:lnSpc>
              <a:spcBef>
                <a:spcPts val="0"/>
              </a:spcBef>
              <a:spcAft>
                <a:spcPts val="0"/>
              </a:spcAft>
              <a:buNone/>
            </a:pPr>
            <a:r>
              <a:t/>
            </a:r>
            <a:endParaRPr sz="1981">
              <a:solidFill>
                <a:schemeClr val="dk1"/>
              </a:solidFill>
            </a:endParaRPr>
          </a:p>
          <a:p>
            <a:pPr indent="0" lvl="0" marL="0" rtl="0" algn="l">
              <a:lnSpc>
                <a:spcPct val="100000"/>
              </a:lnSpc>
              <a:spcBef>
                <a:spcPts val="0"/>
              </a:spcBef>
              <a:spcAft>
                <a:spcPts val="0"/>
              </a:spcAft>
              <a:buNone/>
            </a:pPr>
            <a:r>
              <a:rPr lang="en" sz="1981">
                <a:solidFill>
                  <a:schemeClr val="dk1"/>
                </a:solidFill>
              </a:rPr>
              <a:t>A Basic Language Technology Toolkit for Quechua</a:t>
            </a:r>
            <a:endParaRPr sz="1381">
              <a:solidFill>
                <a:srgbClr val="000000"/>
              </a:solidFill>
            </a:endParaRPr>
          </a:p>
          <a:p>
            <a:pPr indent="0" lvl="0" marL="0" rtl="0" algn="l">
              <a:lnSpc>
                <a:spcPct val="100000"/>
              </a:lnSpc>
              <a:spcBef>
                <a:spcPts val="0"/>
              </a:spcBef>
              <a:spcAft>
                <a:spcPts val="0"/>
              </a:spcAft>
              <a:buNone/>
            </a:pPr>
            <a:r>
              <a:rPr lang="en" sz="1500">
                <a:solidFill>
                  <a:schemeClr val="dk1"/>
                </a:solidFill>
              </a:rPr>
              <a:t> </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b="1" lang="en" sz="2350" u="sng">
                <a:solidFill>
                  <a:schemeClr val="dk1"/>
                </a:solidFill>
              </a:rPr>
              <a:t>Specter 2</a:t>
            </a:r>
            <a:endParaRPr b="1" sz="2350" u="sng">
              <a:solidFill>
                <a:schemeClr val="dk1"/>
              </a:solidFill>
            </a:endParaRPr>
          </a:p>
          <a:p>
            <a:pPr indent="0" lvl="0" marL="0" rtl="0" algn="l">
              <a:lnSpc>
                <a:spcPct val="100000"/>
              </a:lnSpc>
              <a:spcBef>
                <a:spcPts val="0"/>
              </a:spcBef>
              <a:spcAft>
                <a:spcPts val="0"/>
              </a:spcAft>
              <a:buNone/>
            </a:pPr>
            <a:r>
              <a:t/>
            </a:r>
            <a:endParaRPr b="1" sz="2000">
              <a:solidFill>
                <a:schemeClr val="dk1"/>
              </a:solidFill>
            </a:endParaRPr>
          </a:p>
          <a:p>
            <a:pPr indent="0" lvl="0" marL="0" rtl="0" algn="l">
              <a:lnSpc>
                <a:spcPct val="100000"/>
              </a:lnSpc>
              <a:spcBef>
                <a:spcPts val="0"/>
              </a:spcBef>
              <a:spcAft>
                <a:spcPts val="0"/>
              </a:spcAft>
              <a:buNone/>
            </a:pPr>
            <a:r>
              <a:rPr lang="en" sz="1900">
                <a:solidFill>
                  <a:schemeClr val="dk1"/>
                </a:solidFill>
              </a:rPr>
              <a:t>On the Stability of Fine-tuning BERT: Misconceptions, Explanations, and Strong Baselines</a:t>
            </a:r>
            <a:endParaRPr sz="1900">
              <a:solidFill>
                <a:schemeClr val="dk1"/>
              </a:solidFill>
            </a:endParaRPr>
          </a:p>
          <a:p>
            <a:pPr indent="0" lvl="0" marL="0" rtl="0" algn="l">
              <a:lnSpc>
                <a:spcPct val="100000"/>
              </a:lnSpc>
              <a:spcBef>
                <a:spcPts val="0"/>
              </a:spcBef>
              <a:spcAft>
                <a:spcPts val="0"/>
              </a:spcAft>
              <a:buNone/>
            </a:pPr>
            <a:r>
              <a:t/>
            </a:r>
            <a:endParaRPr sz="1900">
              <a:solidFill>
                <a:schemeClr val="dk1"/>
              </a:solidFill>
            </a:endParaRPr>
          </a:p>
          <a:p>
            <a:pPr indent="0" lvl="0" marL="0" rtl="0" algn="l">
              <a:lnSpc>
                <a:spcPct val="100000"/>
              </a:lnSpc>
              <a:spcBef>
                <a:spcPts val="0"/>
              </a:spcBef>
              <a:spcAft>
                <a:spcPts val="0"/>
              </a:spcAft>
              <a:buNone/>
            </a:pPr>
            <a:r>
              <a:rPr lang="en" sz="1900">
                <a:solidFill>
                  <a:schemeClr val="dk1"/>
                </a:solidFill>
              </a:rPr>
              <a:t>Probing Across Time: What Does RoBERTa Know and When?</a:t>
            </a:r>
            <a:endParaRPr sz="1900">
              <a:solidFill>
                <a:schemeClr val="dk1"/>
              </a:solidFill>
            </a:endParaRPr>
          </a:p>
          <a:p>
            <a:pPr indent="0" lvl="0" marL="0" rtl="0" algn="l">
              <a:lnSpc>
                <a:spcPct val="100000"/>
              </a:lnSpc>
              <a:spcBef>
                <a:spcPts val="0"/>
              </a:spcBef>
              <a:spcAft>
                <a:spcPts val="0"/>
              </a:spcAft>
              <a:buNone/>
            </a:pPr>
            <a:r>
              <a:rPr lang="en" sz="1500">
                <a:solidFill>
                  <a:schemeClr val="dk1"/>
                </a:solidFill>
              </a:rPr>
              <a:t>   </a:t>
            </a:r>
            <a:r>
              <a:rPr lang="en" sz="1500">
                <a:solidFill>
                  <a:srgbClr val="FF0000"/>
                </a:solidFill>
              </a:rPr>
              <a:t>                 	</a:t>
            </a:r>
            <a:endParaRPr b="1" sz="2000">
              <a:solidFill>
                <a:schemeClr val="dk1"/>
              </a:solidFill>
            </a:endParaRPr>
          </a:p>
          <a:p>
            <a:pPr indent="0" lvl="0" marL="0" rtl="0" algn="l">
              <a:lnSpc>
                <a:spcPct val="100000"/>
              </a:lnSpc>
              <a:spcBef>
                <a:spcPts val="0"/>
              </a:spcBef>
              <a:spcAft>
                <a:spcPts val="0"/>
              </a:spcAft>
              <a:buNone/>
            </a:pPr>
            <a:r>
              <a:t/>
            </a:r>
            <a:endParaRPr b="1" sz="20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p:txBody>
      </p:sp>
      <p:sp>
        <p:nvSpPr>
          <p:cNvPr id="235" name="Google Shape;23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6" name="Google Shape;236;p29"/>
          <p:cNvSpPr txBox="1"/>
          <p:nvPr/>
        </p:nvSpPr>
        <p:spPr>
          <a:xfrm>
            <a:off x="7679875" y="1104225"/>
            <a:ext cx="898200" cy="3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a:solidFill>
                <a:srgbClr val="FF0000"/>
              </a:solidFill>
            </a:endParaRPr>
          </a:p>
          <a:p>
            <a:pPr indent="0" lvl="0" marL="0" rtl="0" algn="ctr">
              <a:spcBef>
                <a:spcPts val="0"/>
              </a:spcBef>
              <a:spcAft>
                <a:spcPts val="0"/>
              </a:spcAft>
              <a:buNone/>
            </a:pPr>
            <a:r>
              <a:t/>
            </a:r>
            <a:endParaRPr b="1" sz="1500">
              <a:solidFill>
                <a:srgbClr val="FF0000"/>
              </a:solidFill>
            </a:endParaRPr>
          </a:p>
          <a:p>
            <a:pPr indent="0" lvl="0" marL="0" rtl="0" algn="ctr">
              <a:spcBef>
                <a:spcPts val="0"/>
              </a:spcBef>
              <a:spcAft>
                <a:spcPts val="0"/>
              </a:spcAft>
              <a:buNone/>
            </a:pPr>
            <a:r>
              <a:rPr b="1" lang="en" sz="1500">
                <a:solidFill>
                  <a:srgbClr val="FF0000"/>
                </a:solidFill>
              </a:rPr>
              <a:t>92%</a:t>
            </a:r>
            <a:endParaRPr b="1" sz="1500">
              <a:solidFill>
                <a:srgbClr val="FF0000"/>
              </a:solidFill>
            </a:endParaRPr>
          </a:p>
          <a:p>
            <a:pPr indent="0" lvl="0" marL="0" rtl="0" algn="ctr">
              <a:spcBef>
                <a:spcPts val="0"/>
              </a:spcBef>
              <a:spcAft>
                <a:spcPts val="0"/>
              </a:spcAft>
              <a:buNone/>
            </a:pPr>
            <a:r>
              <a:t/>
            </a:r>
            <a:endParaRPr b="1" sz="1500">
              <a:solidFill>
                <a:srgbClr val="FF0000"/>
              </a:solidFill>
            </a:endParaRPr>
          </a:p>
          <a:p>
            <a:pPr indent="0" lvl="0" marL="0" rtl="0" algn="ctr">
              <a:spcBef>
                <a:spcPts val="0"/>
              </a:spcBef>
              <a:spcAft>
                <a:spcPts val="0"/>
              </a:spcAft>
              <a:buNone/>
            </a:pPr>
            <a:r>
              <a:rPr b="1" lang="en" sz="1500">
                <a:solidFill>
                  <a:srgbClr val="FF0000"/>
                </a:solidFill>
              </a:rPr>
              <a:t>90%</a:t>
            </a:r>
            <a:endParaRPr b="1" sz="1500">
              <a:solidFill>
                <a:srgbClr val="FF0000"/>
              </a:solidFill>
            </a:endParaRPr>
          </a:p>
          <a:p>
            <a:pPr indent="0" lvl="0" marL="0" rtl="0" algn="ctr">
              <a:spcBef>
                <a:spcPts val="0"/>
              </a:spcBef>
              <a:spcAft>
                <a:spcPts val="0"/>
              </a:spcAft>
              <a:buNone/>
            </a:pPr>
            <a:r>
              <a:t/>
            </a:r>
            <a:endParaRPr b="1" sz="1500">
              <a:solidFill>
                <a:srgbClr val="FF0000"/>
              </a:solidFill>
            </a:endParaRPr>
          </a:p>
          <a:p>
            <a:pPr indent="0" lvl="0" marL="0" rtl="0" algn="ctr">
              <a:spcBef>
                <a:spcPts val="0"/>
              </a:spcBef>
              <a:spcAft>
                <a:spcPts val="0"/>
              </a:spcAft>
              <a:buNone/>
            </a:pPr>
            <a:r>
              <a:t/>
            </a:r>
            <a:endParaRPr b="1" sz="1500">
              <a:solidFill>
                <a:srgbClr val="FF0000"/>
              </a:solidFill>
            </a:endParaRPr>
          </a:p>
          <a:p>
            <a:pPr indent="0" lvl="0" marL="0" rtl="0" algn="l">
              <a:spcBef>
                <a:spcPts val="0"/>
              </a:spcBef>
              <a:spcAft>
                <a:spcPts val="0"/>
              </a:spcAft>
              <a:buNone/>
            </a:pPr>
            <a:r>
              <a:t/>
            </a:r>
            <a:endParaRPr b="1" sz="1500">
              <a:solidFill>
                <a:srgbClr val="FF0000"/>
              </a:solidFill>
            </a:endParaRPr>
          </a:p>
          <a:p>
            <a:pPr indent="0" lvl="0" marL="0" rtl="0" algn="ctr">
              <a:spcBef>
                <a:spcPts val="0"/>
              </a:spcBef>
              <a:spcAft>
                <a:spcPts val="0"/>
              </a:spcAft>
              <a:buNone/>
            </a:pPr>
            <a:r>
              <a:rPr b="1" lang="en" sz="1500">
                <a:solidFill>
                  <a:srgbClr val="FF0000"/>
                </a:solidFill>
              </a:rPr>
              <a:t>92%</a:t>
            </a:r>
            <a:endParaRPr b="1" sz="1500">
              <a:solidFill>
                <a:srgbClr val="FF0000"/>
              </a:solidFill>
            </a:endParaRPr>
          </a:p>
          <a:p>
            <a:pPr indent="0" lvl="0" marL="0" rtl="0" algn="ctr">
              <a:spcBef>
                <a:spcPts val="0"/>
              </a:spcBef>
              <a:spcAft>
                <a:spcPts val="0"/>
              </a:spcAft>
              <a:buNone/>
            </a:pPr>
            <a:r>
              <a:t/>
            </a:r>
            <a:endParaRPr b="1" sz="1500">
              <a:solidFill>
                <a:srgbClr val="FF0000"/>
              </a:solidFill>
            </a:endParaRPr>
          </a:p>
          <a:p>
            <a:pPr indent="0" lvl="0" marL="0" rtl="0" algn="ctr">
              <a:spcBef>
                <a:spcPts val="0"/>
              </a:spcBef>
              <a:spcAft>
                <a:spcPts val="0"/>
              </a:spcAft>
              <a:buNone/>
            </a:pPr>
            <a:r>
              <a:rPr b="1" lang="en" sz="1500">
                <a:solidFill>
                  <a:srgbClr val="FF0000"/>
                </a:solidFill>
              </a:rPr>
              <a:t>91%</a:t>
            </a:r>
            <a:endParaRPr b="1" sz="1500">
              <a:solidFill>
                <a:srgbClr val="FF0000"/>
              </a:solidFill>
            </a:endParaRPr>
          </a:p>
        </p:txBody>
      </p:sp>
      <p:sp>
        <p:nvSpPr>
          <p:cNvPr id="237" name="Google Shape;237;p29"/>
          <p:cNvSpPr txBox="1"/>
          <p:nvPr/>
        </p:nvSpPr>
        <p:spPr>
          <a:xfrm>
            <a:off x="1036600" y="4283475"/>
            <a:ext cx="69483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 believe that </a:t>
            </a:r>
            <a:r>
              <a:rPr b="1" lang="en" sz="1600"/>
              <a:t>Prone results</a:t>
            </a:r>
            <a:r>
              <a:rPr lang="en" sz="1600"/>
              <a:t> are closer to my paper.</a:t>
            </a:r>
            <a:endParaRPr sz="1600"/>
          </a:p>
          <a:p>
            <a:pPr indent="0" lvl="0" marL="0" rtl="0" algn="ctr">
              <a:spcBef>
                <a:spcPts val="0"/>
              </a:spcBef>
              <a:spcAft>
                <a:spcPts val="0"/>
              </a:spcAft>
              <a:buNone/>
            </a:pPr>
            <a:r>
              <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Following the Hunch</a:t>
            </a:r>
            <a:endParaRPr/>
          </a:p>
        </p:txBody>
      </p:sp>
      <p:sp>
        <p:nvSpPr>
          <p:cNvPr id="243" name="Google Shape;24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000000"/>
              </a:buClr>
              <a:buSzPts val="2000"/>
              <a:buChar char="●"/>
            </a:pPr>
            <a:r>
              <a:rPr lang="en" sz="2000">
                <a:solidFill>
                  <a:srgbClr val="000000"/>
                </a:solidFill>
              </a:rPr>
              <a:t>E</a:t>
            </a:r>
            <a:r>
              <a:rPr lang="en" sz="2000">
                <a:solidFill>
                  <a:srgbClr val="000000"/>
                </a:solidFill>
              </a:rPr>
              <a:t>xperimentation with bigger data </a:t>
            </a:r>
            <a:r>
              <a:rPr lang="en" sz="2000">
                <a:solidFill>
                  <a:srgbClr val="000000"/>
                </a:solidFill>
              </a:rPr>
              <a:t> (~ 300 million papers).</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Explain reference citations neighborhoods.</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Related Work prediction.</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Evaluation</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Workshop </a:t>
            </a:r>
            <a:r>
              <a:rPr b="1" lang="en" sz="2000">
                <a:solidFill>
                  <a:srgbClr val="000000"/>
                </a:solidFill>
              </a:rPr>
              <a:t>timeline to be met</a:t>
            </a:r>
            <a:r>
              <a:rPr lang="en" sz="2000">
                <a:solidFill>
                  <a:srgbClr val="000000"/>
                </a:solidFill>
              </a:rPr>
              <a:t>!</a:t>
            </a:r>
            <a:endParaRPr sz="20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 these relationships at scale</a:t>
            </a:r>
            <a:endParaRPr/>
          </a:p>
        </p:txBody>
      </p:sp>
      <p:sp>
        <p:nvSpPr>
          <p:cNvPr id="249" name="Google Shape;249;p31"/>
          <p:cNvSpPr txBox="1"/>
          <p:nvPr>
            <p:ph idx="1" type="body"/>
          </p:nvPr>
        </p:nvSpPr>
        <p:spPr>
          <a:xfrm>
            <a:off x="936950" y="932325"/>
            <a:ext cx="1221900" cy="57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358"/>
              <a:buNone/>
            </a:pPr>
            <a:r>
              <a:rPr lang="en" sz="2212"/>
              <a:t>ProNE </a:t>
            </a:r>
            <a:endParaRPr sz="2212"/>
          </a:p>
          <a:p>
            <a:pPr indent="0" lvl="0" marL="0" rtl="0" algn="l">
              <a:lnSpc>
                <a:spcPct val="95000"/>
              </a:lnSpc>
              <a:spcBef>
                <a:spcPts val="1200"/>
              </a:spcBef>
              <a:spcAft>
                <a:spcPts val="1200"/>
              </a:spcAft>
              <a:buSzPts val="358"/>
              <a:buNone/>
            </a:pPr>
            <a:r>
              <a:t/>
            </a:r>
            <a:endParaRPr sz="812"/>
          </a:p>
        </p:txBody>
      </p:sp>
      <p:sp>
        <p:nvSpPr>
          <p:cNvPr id="250" name="Google Shape;250;p31"/>
          <p:cNvSpPr/>
          <p:nvPr/>
        </p:nvSpPr>
        <p:spPr>
          <a:xfrm>
            <a:off x="203300" y="1530350"/>
            <a:ext cx="2689200" cy="3392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3047250" y="2023850"/>
            <a:ext cx="1119600" cy="847200"/>
          </a:xfrm>
          <a:prstGeom prst="rightArrow">
            <a:avLst>
              <a:gd fmla="val 50000" name="adj1"/>
              <a:gd fmla="val 500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4321600" y="1412950"/>
            <a:ext cx="2247900" cy="1951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flipH="1" rot="10800000">
            <a:off x="5253500" y="3455225"/>
            <a:ext cx="1316100" cy="1210200"/>
          </a:xfrm>
          <a:prstGeom prst="bentArrow">
            <a:avLst>
              <a:gd fmla="val 25000" name="adj1"/>
              <a:gd fmla="val 25000" name="adj2"/>
              <a:gd fmla="val 25000" name="adj3"/>
              <a:gd fmla="val 43750" name="adj4"/>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6780350" y="1942425"/>
            <a:ext cx="1316100" cy="937800"/>
          </a:xfrm>
          <a:prstGeom prst="curvedLeftArrow">
            <a:avLst>
              <a:gd fmla="val 25000" name="adj1"/>
              <a:gd fmla="val 50000" name="adj2"/>
              <a:gd fmla="val 2500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txBox="1"/>
          <p:nvPr/>
        </p:nvSpPr>
        <p:spPr>
          <a:xfrm>
            <a:off x="7128275" y="1337300"/>
            <a:ext cx="111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t>x 14</a:t>
            </a:r>
            <a:endParaRPr sz="2300"/>
          </a:p>
        </p:txBody>
      </p:sp>
      <p:sp>
        <p:nvSpPr>
          <p:cNvPr id="256" name="Google Shape;256;p31"/>
          <p:cNvSpPr/>
          <p:nvPr/>
        </p:nvSpPr>
        <p:spPr>
          <a:xfrm>
            <a:off x="6765225" y="3333075"/>
            <a:ext cx="2067000" cy="16581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1"/>
          <p:cNvPicPr preferRelativeResize="0"/>
          <p:nvPr/>
        </p:nvPicPr>
        <p:blipFill>
          <a:blip r:embed="rId3">
            <a:alphaModFix/>
          </a:blip>
          <a:stretch>
            <a:fillRect/>
          </a:stretch>
        </p:blipFill>
        <p:spPr>
          <a:xfrm>
            <a:off x="1509147" y="3546000"/>
            <a:ext cx="1221779" cy="1210200"/>
          </a:xfrm>
          <a:prstGeom prst="rect">
            <a:avLst/>
          </a:prstGeom>
          <a:noFill/>
          <a:ln>
            <a:noFill/>
          </a:ln>
        </p:spPr>
      </p:pic>
      <p:sp>
        <p:nvSpPr>
          <p:cNvPr id="258" name="Google Shape;258;p31"/>
          <p:cNvSpPr/>
          <p:nvPr/>
        </p:nvSpPr>
        <p:spPr>
          <a:xfrm>
            <a:off x="394600" y="1927300"/>
            <a:ext cx="364800" cy="35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815725" y="2257725"/>
            <a:ext cx="332700" cy="317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31"/>
          <p:cNvCxnSpPr>
            <a:stCxn id="258" idx="5"/>
            <a:endCxn id="259" idx="1"/>
          </p:cNvCxnSpPr>
          <p:nvPr/>
        </p:nvCxnSpPr>
        <p:spPr>
          <a:xfrm>
            <a:off x="705976" y="2231762"/>
            <a:ext cx="158400" cy="72600"/>
          </a:xfrm>
          <a:prstGeom prst="straightConnector1">
            <a:avLst/>
          </a:prstGeom>
          <a:noFill/>
          <a:ln cap="flat" cmpd="sng" w="9525">
            <a:solidFill>
              <a:schemeClr val="dk2"/>
            </a:solidFill>
            <a:prstDash val="solid"/>
            <a:round/>
            <a:headEnd len="med" w="med" type="none"/>
            <a:tailEnd len="med" w="med" type="none"/>
          </a:ln>
        </p:spPr>
      </p:cxnSp>
      <p:sp>
        <p:nvSpPr>
          <p:cNvPr id="261" name="Google Shape;261;p31"/>
          <p:cNvSpPr/>
          <p:nvPr/>
        </p:nvSpPr>
        <p:spPr>
          <a:xfrm rot="7065907">
            <a:off x="1242430" y="2107727"/>
            <a:ext cx="365141" cy="380631"/>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rot="7066976">
            <a:off x="855305" y="1755357"/>
            <a:ext cx="328239" cy="323193"/>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31"/>
          <p:cNvCxnSpPr>
            <a:stCxn id="261" idx="3"/>
            <a:endCxn id="262" idx="0"/>
          </p:cNvCxnSpPr>
          <p:nvPr/>
        </p:nvCxnSpPr>
        <p:spPr>
          <a:xfrm rot="10800000">
            <a:off x="1168530" y="1978962"/>
            <a:ext cx="192300" cy="153300"/>
          </a:xfrm>
          <a:prstGeom prst="straightConnector1">
            <a:avLst/>
          </a:prstGeom>
          <a:noFill/>
          <a:ln cap="flat" cmpd="sng" w="9525">
            <a:solidFill>
              <a:schemeClr val="dk2"/>
            </a:solidFill>
            <a:prstDash val="solid"/>
            <a:round/>
            <a:headEnd len="med" w="med" type="none"/>
            <a:tailEnd len="med" w="med" type="none"/>
          </a:ln>
        </p:spPr>
      </p:cxnSp>
      <p:sp>
        <p:nvSpPr>
          <p:cNvPr id="264" name="Google Shape;264;p31"/>
          <p:cNvSpPr/>
          <p:nvPr/>
        </p:nvSpPr>
        <p:spPr>
          <a:xfrm>
            <a:off x="384875" y="2420400"/>
            <a:ext cx="364800" cy="35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1144350" y="2606175"/>
            <a:ext cx="364800" cy="35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31"/>
          <p:cNvCxnSpPr>
            <a:stCxn id="264" idx="5"/>
            <a:endCxn id="265" idx="2"/>
          </p:cNvCxnSpPr>
          <p:nvPr/>
        </p:nvCxnSpPr>
        <p:spPr>
          <a:xfrm>
            <a:off x="696251" y="2724862"/>
            <a:ext cx="448200" cy="597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31"/>
          <p:cNvCxnSpPr>
            <a:stCxn id="262" idx="6"/>
            <a:endCxn id="259" idx="0"/>
          </p:cNvCxnSpPr>
          <p:nvPr/>
        </p:nvCxnSpPr>
        <p:spPr>
          <a:xfrm>
            <a:off x="942925" y="2062153"/>
            <a:ext cx="39300" cy="19560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31"/>
          <p:cNvCxnSpPr>
            <a:stCxn id="258" idx="7"/>
            <a:endCxn id="262" idx="5"/>
          </p:cNvCxnSpPr>
          <p:nvPr/>
        </p:nvCxnSpPr>
        <p:spPr>
          <a:xfrm flipH="1" rot="10800000">
            <a:off x="705976" y="1975938"/>
            <a:ext cx="153900" cy="3600"/>
          </a:xfrm>
          <a:prstGeom prst="straightConnector1">
            <a:avLst/>
          </a:prstGeom>
          <a:noFill/>
          <a:ln cap="flat" cmpd="sng" w="9525">
            <a:solidFill>
              <a:schemeClr val="dk2"/>
            </a:solidFill>
            <a:prstDash val="solid"/>
            <a:round/>
            <a:headEnd len="med" w="med" type="none"/>
            <a:tailEnd len="med" w="med" type="none"/>
          </a:ln>
        </p:spPr>
      </p:cxnSp>
      <p:cxnSp>
        <p:nvCxnSpPr>
          <p:cNvPr id="269" name="Google Shape;269;p31"/>
          <p:cNvCxnSpPr>
            <a:stCxn id="264" idx="0"/>
            <a:endCxn id="258" idx="4"/>
          </p:cNvCxnSpPr>
          <p:nvPr/>
        </p:nvCxnSpPr>
        <p:spPr>
          <a:xfrm flipH="1" rot="10800000">
            <a:off x="567275" y="2283900"/>
            <a:ext cx="9600" cy="1365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31"/>
          <p:cNvCxnSpPr>
            <a:stCxn id="265" idx="1"/>
            <a:endCxn id="259" idx="5"/>
          </p:cNvCxnSpPr>
          <p:nvPr/>
        </p:nvCxnSpPr>
        <p:spPr>
          <a:xfrm rot="10800000">
            <a:off x="1099674" y="2528813"/>
            <a:ext cx="98100" cy="1296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1"/>
          <p:cNvSpPr/>
          <p:nvPr/>
        </p:nvSpPr>
        <p:spPr>
          <a:xfrm rot="5400000">
            <a:off x="1569949" y="2796075"/>
            <a:ext cx="761400" cy="506400"/>
          </a:xfrm>
          <a:prstGeom prst="bentArrow">
            <a:avLst>
              <a:gd fmla="val 25000" name="adj1"/>
              <a:gd fmla="val 25000" name="adj2"/>
              <a:gd fmla="val 25000" name="adj3"/>
              <a:gd fmla="val 43750" name="adj4"/>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1"/>
          <p:cNvPicPr preferRelativeResize="0"/>
          <p:nvPr/>
        </p:nvPicPr>
        <p:blipFill>
          <a:blip r:embed="rId4">
            <a:alphaModFix/>
          </a:blip>
          <a:stretch>
            <a:fillRect/>
          </a:stretch>
        </p:blipFill>
        <p:spPr>
          <a:xfrm>
            <a:off x="4584426" y="1993650"/>
            <a:ext cx="1778337" cy="1210199"/>
          </a:xfrm>
          <a:prstGeom prst="rect">
            <a:avLst/>
          </a:prstGeom>
          <a:noFill/>
          <a:ln>
            <a:noFill/>
          </a:ln>
        </p:spPr>
      </p:pic>
      <p:sp>
        <p:nvSpPr>
          <p:cNvPr id="273" name="Google Shape;273;p31"/>
          <p:cNvSpPr txBox="1"/>
          <p:nvPr/>
        </p:nvSpPr>
        <p:spPr>
          <a:xfrm>
            <a:off x="1591450" y="1670125"/>
            <a:ext cx="105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t>tSVD</a:t>
            </a:r>
            <a:endParaRPr b="1" sz="2200"/>
          </a:p>
        </p:txBody>
      </p:sp>
      <p:sp>
        <p:nvSpPr>
          <p:cNvPr id="274" name="Google Shape;274;p31"/>
          <p:cNvSpPr txBox="1"/>
          <p:nvPr/>
        </p:nvSpPr>
        <p:spPr>
          <a:xfrm>
            <a:off x="4321600" y="1516750"/>
            <a:ext cx="22479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Spectral Clustering</a:t>
            </a:r>
            <a:endParaRPr b="1" sz="1700"/>
          </a:p>
        </p:txBody>
      </p:sp>
      <p:sp>
        <p:nvSpPr>
          <p:cNvPr id="275" name="Google Shape;275;p31"/>
          <p:cNvSpPr/>
          <p:nvPr/>
        </p:nvSpPr>
        <p:spPr>
          <a:xfrm>
            <a:off x="7066725" y="3769425"/>
            <a:ext cx="1464000" cy="93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txBox="1"/>
          <p:nvPr/>
        </p:nvSpPr>
        <p:spPr>
          <a:xfrm>
            <a:off x="7034775" y="4031175"/>
            <a:ext cx="15279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Embeddings</a:t>
            </a:r>
            <a:endParaRPr b="1" sz="1700"/>
          </a:p>
        </p:txBody>
      </p:sp>
      <p:sp>
        <p:nvSpPr>
          <p:cNvPr id="277" name="Google Shape;277;p31"/>
          <p:cNvSpPr txBox="1"/>
          <p:nvPr/>
        </p:nvSpPr>
        <p:spPr>
          <a:xfrm>
            <a:off x="6780350" y="4096125"/>
            <a:ext cx="3327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t>
            </a:r>
            <a:endParaRPr/>
          </a:p>
        </p:txBody>
      </p:sp>
      <p:sp>
        <p:nvSpPr>
          <p:cNvPr id="278" name="Google Shape;278;p31"/>
          <p:cNvSpPr txBox="1"/>
          <p:nvPr/>
        </p:nvSpPr>
        <p:spPr>
          <a:xfrm>
            <a:off x="7632375" y="3393600"/>
            <a:ext cx="3327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t>
            </a:r>
            <a:endParaRPr/>
          </a:p>
        </p:txBody>
      </p:sp>
      <p:sp>
        <p:nvSpPr>
          <p:cNvPr id="279" name="Google Shape;279;p31"/>
          <p:cNvSpPr txBox="1"/>
          <p:nvPr/>
        </p:nvSpPr>
        <p:spPr>
          <a:xfrm>
            <a:off x="6782838" y="3376956"/>
            <a:ext cx="6363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SVD</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Reminder: What are We Doing?</a:t>
            </a:r>
            <a:endParaRPr/>
          </a:p>
        </p:txBody>
      </p:sp>
      <p:pic>
        <p:nvPicPr>
          <p:cNvPr descr="A picture containing text, screenshot&#10;&#10;Description automatically generated" id="61" name="Google Shape;61;p14"/>
          <p:cNvPicPr preferRelativeResize="0"/>
          <p:nvPr>
            <p:ph idx="1" type="body"/>
          </p:nvPr>
        </p:nvPicPr>
        <p:blipFill rotWithShape="1">
          <a:blip r:embed="rId3">
            <a:alphaModFix/>
          </a:blip>
          <a:srcRect b="0" l="0" r="0" t="0"/>
          <a:stretch/>
        </p:blipFill>
        <p:spPr>
          <a:xfrm>
            <a:off x="482145" y="1091019"/>
            <a:ext cx="7307400" cy="3263400"/>
          </a:xfrm>
          <a:prstGeom prst="rect">
            <a:avLst/>
          </a:prstGeom>
          <a:noFill/>
          <a:ln>
            <a:noFill/>
          </a:ln>
        </p:spPr>
      </p:pic>
      <p:sp>
        <p:nvSpPr>
          <p:cNvPr id="62" name="Google Shape;62;p14"/>
          <p:cNvSpPr txBox="1"/>
          <p:nvPr>
            <p:ph type="title"/>
          </p:nvPr>
        </p:nvSpPr>
        <p:spPr>
          <a:xfrm>
            <a:off x="403950" y="4530250"/>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4500"/>
              <a:buFont typeface="Calibri"/>
              <a:buNone/>
            </a:pPr>
            <a:r>
              <a:rPr lang="en"/>
              <a:t>Text (Titles, Abstracts, Body); Context (Citations)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and limitations</a:t>
            </a:r>
            <a:endParaRPr/>
          </a:p>
        </p:txBody>
      </p:sp>
      <p:sp>
        <p:nvSpPr>
          <p:cNvPr id="285" name="Google Shape;285;p32"/>
          <p:cNvSpPr txBox="1"/>
          <p:nvPr>
            <p:ph idx="1" type="body"/>
          </p:nvPr>
        </p:nvSpPr>
        <p:spPr>
          <a:xfrm>
            <a:off x="311700" y="429400"/>
            <a:ext cx="8520600" cy="18003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Limited space (&lt;= 2 TB per job)</a:t>
            </a:r>
            <a:endParaRPr sz="2500"/>
          </a:p>
          <a:p>
            <a:pPr indent="-387350" lvl="0" marL="457200" rtl="0" algn="l">
              <a:spcBef>
                <a:spcPts val="0"/>
              </a:spcBef>
              <a:spcAft>
                <a:spcPts val="0"/>
              </a:spcAft>
              <a:buSzPts val="2500"/>
              <a:buChar char="-"/>
            </a:pPr>
            <a:r>
              <a:rPr lang="en" sz="2500"/>
              <a:t>Limited time (&lt;= 1 day per job)</a:t>
            </a:r>
            <a:endParaRPr sz="2500"/>
          </a:p>
          <a:p>
            <a:pPr indent="0" lvl="0" marL="0" rtl="0" algn="l">
              <a:spcBef>
                <a:spcPts val="1200"/>
              </a:spcBef>
              <a:spcAft>
                <a:spcPts val="1200"/>
              </a:spcAft>
              <a:buNone/>
            </a:pPr>
            <a:r>
              <a:rPr lang="en" sz="2500"/>
              <a:t>Without dividing code: 2 TB of memory, 3.8 days</a:t>
            </a:r>
            <a:endParaRPr sz="2500"/>
          </a:p>
        </p:txBody>
      </p:sp>
      <p:sp>
        <p:nvSpPr>
          <p:cNvPr id="286" name="Google Shape;286;p32"/>
          <p:cNvSpPr/>
          <p:nvPr/>
        </p:nvSpPr>
        <p:spPr>
          <a:xfrm>
            <a:off x="729175" y="2434750"/>
            <a:ext cx="2254200" cy="248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txBox="1"/>
          <p:nvPr/>
        </p:nvSpPr>
        <p:spPr>
          <a:xfrm>
            <a:off x="1780625" y="3501700"/>
            <a:ext cx="1452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txBox="1"/>
          <p:nvPr/>
        </p:nvSpPr>
        <p:spPr>
          <a:xfrm>
            <a:off x="1009075" y="3069050"/>
            <a:ext cx="1694400" cy="10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Prone.py</a:t>
            </a:r>
            <a:endParaRPr sz="2800"/>
          </a:p>
        </p:txBody>
      </p:sp>
      <p:sp>
        <p:nvSpPr>
          <p:cNvPr id="289" name="Google Shape;289;p32"/>
          <p:cNvSpPr txBox="1"/>
          <p:nvPr/>
        </p:nvSpPr>
        <p:spPr>
          <a:xfrm>
            <a:off x="199700" y="2865225"/>
            <a:ext cx="150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3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and limitations</a:t>
            </a:r>
            <a:endParaRPr/>
          </a:p>
        </p:txBody>
      </p:sp>
      <p:sp>
        <p:nvSpPr>
          <p:cNvPr id="296" name="Google Shape;296;p33"/>
          <p:cNvSpPr txBox="1"/>
          <p:nvPr>
            <p:ph idx="1" type="body"/>
          </p:nvPr>
        </p:nvSpPr>
        <p:spPr>
          <a:xfrm>
            <a:off x="311700" y="429400"/>
            <a:ext cx="8520600" cy="18003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Limited space (&lt;= 2 TB per job)</a:t>
            </a:r>
            <a:endParaRPr sz="2500"/>
          </a:p>
          <a:p>
            <a:pPr indent="-387350" lvl="0" marL="457200" rtl="0" algn="l">
              <a:spcBef>
                <a:spcPts val="0"/>
              </a:spcBef>
              <a:spcAft>
                <a:spcPts val="0"/>
              </a:spcAft>
              <a:buSzPts val="2500"/>
              <a:buChar char="-"/>
            </a:pPr>
            <a:r>
              <a:rPr lang="en" sz="2500"/>
              <a:t>Limited time (&lt;= 1 day per job)</a:t>
            </a:r>
            <a:endParaRPr sz="2500"/>
          </a:p>
          <a:p>
            <a:pPr indent="0" lvl="0" marL="0" rtl="0" algn="l">
              <a:spcBef>
                <a:spcPts val="1200"/>
              </a:spcBef>
              <a:spcAft>
                <a:spcPts val="1200"/>
              </a:spcAft>
              <a:buNone/>
            </a:pPr>
            <a:r>
              <a:rPr lang="en" sz="2500"/>
              <a:t>Without dividing code: 2 TB of memory, 3.8 days</a:t>
            </a:r>
            <a:endParaRPr sz="2500"/>
          </a:p>
        </p:txBody>
      </p:sp>
      <p:sp>
        <p:nvSpPr>
          <p:cNvPr id="297" name="Google Shape;297;p33"/>
          <p:cNvSpPr/>
          <p:nvPr/>
        </p:nvSpPr>
        <p:spPr>
          <a:xfrm>
            <a:off x="729175" y="2434750"/>
            <a:ext cx="2254200" cy="248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txBox="1"/>
          <p:nvPr/>
        </p:nvSpPr>
        <p:spPr>
          <a:xfrm>
            <a:off x="1780625" y="3501700"/>
            <a:ext cx="1452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txBox="1"/>
          <p:nvPr/>
        </p:nvSpPr>
        <p:spPr>
          <a:xfrm>
            <a:off x="1009075" y="3069050"/>
            <a:ext cx="1694400" cy="10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Prone.py</a:t>
            </a:r>
            <a:endParaRPr sz="2800"/>
          </a:p>
        </p:txBody>
      </p:sp>
      <p:sp>
        <p:nvSpPr>
          <p:cNvPr id="300" name="Google Shape;300;p33"/>
          <p:cNvSpPr/>
          <p:nvPr/>
        </p:nvSpPr>
        <p:spPr>
          <a:xfrm>
            <a:off x="3232925" y="3069050"/>
            <a:ext cx="1785000" cy="80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a:off x="5267475" y="2358500"/>
            <a:ext cx="2254200" cy="572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5267475" y="3312650"/>
            <a:ext cx="2254200" cy="5727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5267475" y="4266800"/>
            <a:ext cx="2254200" cy="572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txBox="1"/>
          <p:nvPr/>
        </p:nvSpPr>
        <p:spPr>
          <a:xfrm>
            <a:off x="5570050" y="2374275"/>
            <a:ext cx="18909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Prefactor</a:t>
            </a:r>
            <a:endParaRPr sz="2400"/>
          </a:p>
        </p:txBody>
      </p:sp>
      <p:sp>
        <p:nvSpPr>
          <p:cNvPr id="305" name="Google Shape;305;p33"/>
          <p:cNvSpPr txBox="1"/>
          <p:nvPr/>
        </p:nvSpPr>
        <p:spPr>
          <a:xfrm>
            <a:off x="5449125" y="3367288"/>
            <a:ext cx="18909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Chebyshev</a:t>
            </a:r>
            <a:endParaRPr sz="2400"/>
          </a:p>
        </p:txBody>
      </p:sp>
      <p:sp>
        <p:nvSpPr>
          <p:cNvPr id="306" name="Google Shape;306;p33"/>
          <p:cNvSpPr txBox="1"/>
          <p:nvPr/>
        </p:nvSpPr>
        <p:spPr>
          <a:xfrm>
            <a:off x="5449125" y="4266800"/>
            <a:ext cx="18909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Finish step</a:t>
            </a:r>
            <a:endParaRPr sz="2400"/>
          </a:p>
        </p:txBody>
      </p:sp>
      <p:sp>
        <p:nvSpPr>
          <p:cNvPr id="307" name="Google Shape;307;p33"/>
          <p:cNvSpPr/>
          <p:nvPr/>
        </p:nvSpPr>
        <p:spPr>
          <a:xfrm>
            <a:off x="6129775" y="2978750"/>
            <a:ext cx="484200" cy="279300"/>
          </a:xfrm>
          <a:prstGeom prst="down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6129775" y="3936425"/>
            <a:ext cx="484200" cy="279300"/>
          </a:xfrm>
          <a:prstGeom prst="down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32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Prefactor Step</a:t>
            </a:r>
            <a:endParaRPr/>
          </a:p>
        </p:txBody>
      </p:sp>
      <p:sp>
        <p:nvSpPr>
          <p:cNvPr id="314" name="Google Shape;31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34"/>
          <p:cNvSpPr txBox="1"/>
          <p:nvPr/>
        </p:nvSpPr>
        <p:spPr>
          <a:xfrm>
            <a:off x="2952900" y="324025"/>
            <a:ext cx="6191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We are all not equal under the time constraint laws…</a:t>
            </a:r>
            <a:endParaRPr sz="2000"/>
          </a:p>
        </p:txBody>
      </p:sp>
      <p:pic>
        <p:nvPicPr>
          <p:cNvPr id="316" name="Google Shape;316;p34"/>
          <p:cNvPicPr preferRelativeResize="0"/>
          <p:nvPr/>
        </p:nvPicPr>
        <p:blipFill>
          <a:blip r:embed="rId3">
            <a:alphaModFix/>
          </a:blip>
          <a:stretch>
            <a:fillRect/>
          </a:stretch>
        </p:blipFill>
        <p:spPr>
          <a:xfrm>
            <a:off x="449975" y="896725"/>
            <a:ext cx="8316076" cy="4111425"/>
          </a:xfrm>
          <a:prstGeom prst="rect">
            <a:avLst/>
          </a:prstGeom>
          <a:noFill/>
          <a:ln>
            <a:noFill/>
          </a:ln>
        </p:spPr>
      </p:pic>
      <p:sp>
        <p:nvSpPr>
          <p:cNvPr id="317" name="Google Shape;317;p34"/>
          <p:cNvSpPr/>
          <p:nvPr/>
        </p:nvSpPr>
        <p:spPr>
          <a:xfrm>
            <a:off x="5438700" y="3091450"/>
            <a:ext cx="2930100" cy="30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txBox="1"/>
          <p:nvPr/>
        </p:nvSpPr>
        <p:spPr>
          <a:xfrm>
            <a:off x="1557125" y="4529950"/>
            <a:ext cx="2254200" cy="478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Graph Partition</a:t>
            </a:r>
            <a:endParaRPr sz="2100"/>
          </a:p>
        </p:txBody>
      </p:sp>
      <p:sp>
        <p:nvSpPr>
          <p:cNvPr id="319" name="Google Shape;319;p34"/>
          <p:cNvSpPr txBox="1"/>
          <p:nvPr/>
        </p:nvSpPr>
        <p:spPr>
          <a:xfrm>
            <a:off x="5776650" y="4529950"/>
            <a:ext cx="2254200" cy="478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Graph Partition</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type="title"/>
          </p:nvPr>
        </p:nvSpPr>
        <p:spPr>
          <a:xfrm>
            <a:off x="311700" y="153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Chebyshev step (1 iteration) - what I CAN run</a:t>
            </a:r>
            <a:endParaRPr/>
          </a:p>
        </p:txBody>
      </p:sp>
      <p:pic>
        <p:nvPicPr>
          <p:cNvPr id="325" name="Google Shape;325;p35"/>
          <p:cNvPicPr preferRelativeResize="0"/>
          <p:nvPr/>
        </p:nvPicPr>
        <p:blipFill>
          <a:blip r:embed="rId3">
            <a:alphaModFix/>
          </a:blip>
          <a:stretch>
            <a:fillRect/>
          </a:stretch>
        </p:blipFill>
        <p:spPr>
          <a:xfrm>
            <a:off x="311700" y="1164575"/>
            <a:ext cx="4230701" cy="3173050"/>
          </a:xfrm>
          <a:prstGeom prst="rect">
            <a:avLst/>
          </a:prstGeom>
          <a:noFill/>
          <a:ln>
            <a:noFill/>
          </a:ln>
        </p:spPr>
      </p:pic>
      <p:sp>
        <p:nvSpPr>
          <p:cNvPr id="326" name="Google Shape;326;p35"/>
          <p:cNvSpPr txBox="1"/>
          <p:nvPr/>
        </p:nvSpPr>
        <p:spPr>
          <a:xfrm rot="-5400000">
            <a:off x="-665475" y="2807725"/>
            <a:ext cx="1948200" cy="49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Memory (GB)</a:t>
            </a:r>
            <a:endParaRPr sz="2200"/>
          </a:p>
        </p:txBody>
      </p:sp>
      <p:sp>
        <p:nvSpPr>
          <p:cNvPr id="327" name="Google Shape;327;p35"/>
          <p:cNvSpPr txBox="1"/>
          <p:nvPr/>
        </p:nvSpPr>
        <p:spPr>
          <a:xfrm>
            <a:off x="202825" y="1055250"/>
            <a:ext cx="4690500" cy="478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Memory vs Graph Part - 532GB</a:t>
            </a:r>
            <a:endParaRPr sz="2100"/>
          </a:p>
        </p:txBody>
      </p:sp>
      <p:pic>
        <p:nvPicPr>
          <p:cNvPr id="328" name="Google Shape;328;p35"/>
          <p:cNvPicPr preferRelativeResize="0"/>
          <p:nvPr/>
        </p:nvPicPr>
        <p:blipFill rotWithShape="1">
          <a:blip r:embed="rId4">
            <a:alphaModFix/>
          </a:blip>
          <a:srcRect b="0" l="3979" r="5987" t="0"/>
          <a:stretch/>
        </p:blipFill>
        <p:spPr>
          <a:xfrm>
            <a:off x="5334776" y="1085300"/>
            <a:ext cx="3809226" cy="3173050"/>
          </a:xfrm>
          <a:prstGeom prst="rect">
            <a:avLst/>
          </a:prstGeom>
          <a:noFill/>
          <a:ln>
            <a:noFill/>
          </a:ln>
        </p:spPr>
      </p:pic>
      <p:sp>
        <p:nvSpPr>
          <p:cNvPr id="329" name="Google Shape;329;p35"/>
          <p:cNvSpPr txBox="1"/>
          <p:nvPr/>
        </p:nvSpPr>
        <p:spPr>
          <a:xfrm>
            <a:off x="5152725" y="973675"/>
            <a:ext cx="44154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Time</a:t>
            </a:r>
            <a:r>
              <a:rPr lang="en" sz="2100"/>
              <a:t> vs Graph Part 1.69 hours</a:t>
            </a:r>
            <a:endParaRPr sz="2100"/>
          </a:p>
        </p:txBody>
      </p:sp>
      <p:sp>
        <p:nvSpPr>
          <p:cNvPr id="330" name="Google Shape;330;p35"/>
          <p:cNvSpPr txBox="1"/>
          <p:nvPr/>
        </p:nvSpPr>
        <p:spPr>
          <a:xfrm rot="-5400000">
            <a:off x="4078750" y="2645575"/>
            <a:ext cx="1663200" cy="5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2200"/>
              <a:t>Time</a:t>
            </a:r>
            <a:r>
              <a:rPr lang="en" sz="2200"/>
              <a:t> (H)</a:t>
            </a:r>
            <a:endParaRPr sz="2200"/>
          </a:p>
        </p:txBody>
      </p:sp>
      <p:sp>
        <p:nvSpPr>
          <p:cNvPr id="331" name="Google Shape;331;p35"/>
          <p:cNvSpPr txBox="1"/>
          <p:nvPr/>
        </p:nvSpPr>
        <p:spPr>
          <a:xfrm>
            <a:off x="6233313" y="4129000"/>
            <a:ext cx="22542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Graph Partition</a:t>
            </a:r>
            <a:endParaRPr sz="2100"/>
          </a:p>
        </p:txBody>
      </p:sp>
      <p:sp>
        <p:nvSpPr>
          <p:cNvPr id="332" name="Google Shape;332;p35"/>
          <p:cNvSpPr txBox="1"/>
          <p:nvPr/>
        </p:nvSpPr>
        <p:spPr>
          <a:xfrm>
            <a:off x="1420975" y="4129000"/>
            <a:ext cx="2254200" cy="478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Graph Partition</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6"/>
          <p:cNvSpPr txBox="1"/>
          <p:nvPr>
            <p:ph type="title"/>
          </p:nvPr>
        </p:nvSpPr>
        <p:spPr>
          <a:xfrm>
            <a:off x="311700" y="12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Finish step - what I CAN run, within constraints</a:t>
            </a:r>
            <a:endParaRPr/>
          </a:p>
          <a:p>
            <a:pPr indent="0" lvl="0" marL="0" rtl="0" algn="l">
              <a:spcBef>
                <a:spcPts val="0"/>
              </a:spcBef>
              <a:spcAft>
                <a:spcPts val="0"/>
              </a:spcAft>
              <a:buNone/>
            </a:pPr>
            <a:r>
              <a:t/>
            </a:r>
            <a:endParaRPr/>
          </a:p>
        </p:txBody>
      </p:sp>
      <p:pic>
        <p:nvPicPr>
          <p:cNvPr id="338" name="Google Shape;338;p36"/>
          <p:cNvPicPr preferRelativeResize="0"/>
          <p:nvPr/>
        </p:nvPicPr>
        <p:blipFill>
          <a:blip r:embed="rId3">
            <a:alphaModFix/>
          </a:blip>
          <a:stretch>
            <a:fillRect/>
          </a:stretch>
        </p:blipFill>
        <p:spPr>
          <a:xfrm>
            <a:off x="4588800" y="1169025"/>
            <a:ext cx="4555200" cy="3416400"/>
          </a:xfrm>
          <a:prstGeom prst="rect">
            <a:avLst/>
          </a:prstGeom>
          <a:noFill/>
          <a:ln>
            <a:noFill/>
          </a:ln>
        </p:spPr>
      </p:pic>
      <p:sp>
        <p:nvSpPr>
          <p:cNvPr id="339" name="Google Shape;339;p36"/>
          <p:cNvSpPr txBox="1"/>
          <p:nvPr/>
        </p:nvSpPr>
        <p:spPr>
          <a:xfrm>
            <a:off x="5739300" y="4360500"/>
            <a:ext cx="22542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Graph Partition</a:t>
            </a:r>
            <a:endParaRPr sz="2100"/>
          </a:p>
        </p:txBody>
      </p:sp>
      <p:sp>
        <p:nvSpPr>
          <p:cNvPr id="340" name="Google Shape;340;p36"/>
          <p:cNvSpPr txBox="1"/>
          <p:nvPr/>
        </p:nvSpPr>
        <p:spPr>
          <a:xfrm rot="-5400000">
            <a:off x="3956650" y="2755250"/>
            <a:ext cx="14097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Time (H)</a:t>
            </a:r>
            <a:endParaRPr sz="2100"/>
          </a:p>
        </p:txBody>
      </p:sp>
      <p:sp>
        <p:nvSpPr>
          <p:cNvPr id="341" name="Google Shape;341;p36"/>
          <p:cNvSpPr txBox="1"/>
          <p:nvPr/>
        </p:nvSpPr>
        <p:spPr>
          <a:xfrm>
            <a:off x="5200525" y="972050"/>
            <a:ext cx="39435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Graph Part vs Time - 6.14 Hrs</a:t>
            </a:r>
            <a:endParaRPr sz="2100"/>
          </a:p>
        </p:txBody>
      </p:sp>
      <p:pic>
        <p:nvPicPr>
          <p:cNvPr id="342" name="Google Shape;342;p36"/>
          <p:cNvPicPr preferRelativeResize="0"/>
          <p:nvPr/>
        </p:nvPicPr>
        <p:blipFill>
          <a:blip r:embed="rId4">
            <a:alphaModFix/>
          </a:blip>
          <a:stretch>
            <a:fillRect/>
          </a:stretch>
        </p:blipFill>
        <p:spPr>
          <a:xfrm>
            <a:off x="212900" y="1256525"/>
            <a:ext cx="4375901" cy="3281926"/>
          </a:xfrm>
          <a:prstGeom prst="rect">
            <a:avLst/>
          </a:prstGeom>
          <a:noFill/>
          <a:ln>
            <a:noFill/>
          </a:ln>
        </p:spPr>
      </p:pic>
      <p:sp>
        <p:nvSpPr>
          <p:cNvPr id="343" name="Google Shape;343;p36"/>
          <p:cNvSpPr txBox="1"/>
          <p:nvPr/>
        </p:nvSpPr>
        <p:spPr>
          <a:xfrm rot="-5400000">
            <a:off x="-655500" y="2755250"/>
            <a:ext cx="17892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Memory (GB)</a:t>
            </a:r>
            <a:endParaRPr sz="2100"/>
          </a:p>
        </p:txBody>
      </p:sp>
      <p:sp>
        <p:nvSpPr>
          <p:cNvPr id="344" name="Google Shape;344;p36"/>
          <p:cNvSpPr txBox="1"/>
          <p:nvPr/>
        </p:nvSpPr>
        <p:spPr>
          <a:xfrm>
            <a:off x="1144600" y="4360500"/>
            <a:ext cx="22542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Graph Partition</a:t>
            </a:r>
            <a:endParaRPr sz="2100"/>
          </a:p>
        </p:txBody>
      </p:sp>
      <p:sp>
        <p:nvSpPr>
          <p:cNvPr id="345" name="Google Shape;345;p36"/>
          <p:cNvSpPr txBox="1"/>
          <p:nvPr/>
        </p:nvSpPr>
        <p:spPr>
          <a:xfrm>
            <a:off x="342100" y="972050"/>
            <a:ext cx="41175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Graph Part vs Memory - 1TB</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parallelize, or not to parallelize</a:t>
            </a:r>
            <a:endParaRPr/>
          </a:p>
        </p:txBody>
      </p:sp>
      <p:sp>
        <p:nvSpPr>
          <p:cNvPr id="351" name="Google Shape;351;p3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GPUs are faster (even for SVD)</a:t>
            </a:r>
            <a:endParaRPr/>
          </a:p>
          <a:p>
            <a:pPr indent="-342900" lvl="0" marL="457200" rtl="0" algn="l">
              <a:spcBef>
                <a:spcPts val="0"/>
              </a:spcBef>
              <a:spcAft>
                <a:spcPts val="0"/>
              </a:spcAft>
              <a:buSzPts val="1800"/>
              <a:buChar char="-"/>
            </a:pPr>
            <a:r>
              <a:rPr lang="en"/>
              <a:t>And, torch.sparse (cuSparse) is good (for the chebyshev iterations) </a:t>
            </a:r>
            <a:endParaRPr/>
          </a:p>
          <a:p>
            <a:pPr indent="0" lvl="0" marL="457200" rtl="0" algn="l">
              <a:spcBef>
                <a:spcPts val="1200"/>
              </a:spcBef>
              <a:spcAft>
                <a:spcPts val="0"/>
              </a:spcAft>
              <a:buNone/>
            </a:pPr>
            <a:r>
              <a:rPr lang="en"/>
              <a:t>BUT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352" name="Google Shape;352;p37"/>
          <p:cNvSpPr txBox="1"/>
          <p:nvPr/>
        </p:nvSpPr>
        <p:spPr>
          <a:xfrm>
            <a:off x="1791600" y="3307375"/>
            <a:ext cx="73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parallelize, or not to parallelize</a:t>
            </a:r>
            <a:endParaRPr/>
          </a:p>
        </p:txBody>
      </p:sp>
      <p:sp>
        <p:nvSpPr>
          <p:cNvPr id="359" name="Google Shape;359;p38"/>
          <p:cNvSpPr txBox="1"/>
          <p:nvPr>
            <p:ph idx="1" type="body"/>
          </p:nvPr>
        </p:nvSpPr>
        <p:spPr>
          <a:xfrm>
            <a:off x="311700" y="1017725"/>
            <a:ext cx="8520600" cy="364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GPUs are faster (even for SVD)</a:t>
            </a:r>
            <a:endParaRPr/>
          </a:p>
          <a:p>
            <a:pPr indent="-342900" lvl="0" marL="457200" rtl="0" algn="l">
              <a:spcBef>
                <a:spcPts val="0"/>
              </a:spcBef>
              <a:spcAft>
                <a:spcPts val="0"/>
              </a:spcAft>
              <a:buSzPts val="1800"/>
              <a:buChar char="-"/>
            </a:pPr>
            <a:r>
              <a:rPr lang="en"/>
              <a:t>And, torch.sparse (cuSparse) is good (for the chebyshev iterations) </a:t>
            </a:r>
            <a:endParaRPr/>
          </a:p>
          <a:p>
            <a:pPr indent="0" lvl="0" marL="457200" rtl="0" algn="l">
              <a:spcBef>
                <a:spcPts val="1200"/>
              </a:spcBef>
              <a:spcAft>
                <a:spcPts val="0"/>
              </a:spcAft>
              <a:buNone/>
            </a:pPr>
            <a:r>
              <a:rPr lang="en"/>
              <a:t>BUT </a:t>
            </a:r>
            <a:endParaRPr/>
          </a:p>
          <a:p>
            <a:pPr indent="0" lvl="0" marL="457200" rtl="0" algn="l">
              <a:spcBef>
                <a:spcPts val="1200"/>
              </a:spcBef>
              <a:spcAft>
                <a:spcPts val="0"/>
              </a:spcAft>
              <a:buNone/>
            </a:pPr>
            <a:r>
              <a:rPr lang="en"/>
              <a:t>GPU memory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importance of parallelization falters…</a:t>
            </a:r>
            <a:endParaRPr/>
          </a:p>
          <a:p>
            <a:pPr indent="0" lvl="0" marL="457200" rtl="0" algn="l">
              <a:spcBef>
                <a:spcPts val="1200"/>
              </a:spcBef>
              <a:spcAft>
                <a:spcPts val="1200"/>
              </a:spcAft>
              <a:buNone/>
            </a:pPr>
            <a:r>
              <a:t/>
            </a:r>
            <a:endParaRPr/>
          </a:p>
        </p:txBody>
      </p:sp>
      <p:pic>
        <p:nvPicPr>
          <p:cNvPr id="360" name="Google Shape;360;p38"/>
          <p:cNvPicPr preferRelativeResize="0"/>
          <p:nvPr/>
        </p:nvPicPr>
        <p:blipFill rotWithShape="1">
          <a:blip r:embed="rId3">
            <a:alphaModFix/>
          </a:blip>
          <a:srcRect b="0" l="32313" r="0" t="0"/>
          <a:stretch/>
        </p:blipFill>
        <p:spPr>
          <a:xfrm>
            <a:off x="3274737" y="1841350"/>
            <a:ext cx="1503926" cy="1067525"/>
          </a:xfrm>
          <a:prstGeom prst="rect">
            <a:avLst/>
          </a:prstGeom>
          <a:noFill/>
          <a:ln>
            <a:noFill/>
          </a:ln>
        </p:spPr>
      </p:pic>
      <p:sp>
        <p:nvSpPr>
          <p:cNvPr id="361" name="Google Shape;361;p38"/>
          <p:cNvSpPr txBox="1"/>
          <p:nvPr/>
        </p:nvSpPr>
        <p:spPr>
          <a:xfrm>
            <a:off x="2915800" y="2908875"/>
            <a:ext cx="22218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least at Northeastern)</a:t>
            </a:r>
            <a:endParaRPr/>
          </a:p>
        </p:txBody>
      </p:sp>
      <p:sp>
        <p:nvSpPr>
          <p:cNvPr id="362" name="Google Shape;362;p38"/>
          <p:cNvSpPr/>
          <p:nvPr/>
        </p:nvSpPr>
        <p:spPr>
          <a:xfrm>
            <a:off x="2408350" y="2390175"/>
            <a:ext cx="423000" cy="2421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368" name="Google Shape;36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Optimize further (cython, more pytorch, and dax)</a:t>
            </a:r>
            <a:endParaRPr/>
          </a:p>
          <a:p>
            <a:pPr indent="-342900" lvl="0" marL="457200" rtl="0" algn="l">
              <a:spcBef>
                <a:spcPts val="0"/>
              </a:spcBef>
              <a:spcAft>
                <a:spcPts val="0"/>
              </a:spcAft>
              <a:buSzPts val="1800"/>
              <a:buChar char="●"/>
            </a:pPr>
            <a:r>
              <a:rPr lang="en"/>
              <a:t>R</a:t>
            </a:r>
            <a:r>
              <a:rPr lang="en"/>
              <a:t>esolve </a:t>
            </a:r>
            <a:r>
              <a:rPr lang="en"/>
              <a:t>hunches, combine work.</a:t>
            </a:r>
            <a:endParaRPr/>
          </a:p>
          <a:p>
            <a:pPr indent="-342900" lvl="0" marL="457200" rtl="0" algn="l">
              <a:spcBef>
                <a:spcPts val="0"/>
              </a:spcBef>
              <a:spcAft>
                <a:spcPts val="0"/>
              </a:spcAft>
              <a:buSzPts val="1800"/>
              <a:buChar char="●"/>
            </a:pPr>
            <a:r>
              <a:rPr lang="en"/>
              <a:t>Build a useable system.</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225500" y="510325"/>
            <a:ext cx="8520600" cy="2079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Research Question: </a:t>
            </a:r>
            <a:endParaRPr/>
          </a:p>
          <a:p>
            <a:pPr indent="0" lvl="0" marL="0" rtl="0" algn="ctr">
              <a:spcBef>
                <a:spcPts val="0"/>
              </a:spcBef>
              <a:spcAft>
                <a:spcPts val="0"/>
              </a:spcAft>
              <a:buNone/>
            </a:pPr>
            <a:r>
              <a:rPr lang="en"/>
              <a:t>What is the </a:t>
            </a:r>
            <a:r>
              <a:rPr b="1" lang="en" u="sng"/>
              <a:t>best </a:t>
            </a:r>
            <a:r>
              <a:rPr lang="en"/>
              <a:t>approach to </a:t>
            </a:r>
            <a:r>
              <a:rPr b="1" lang="en" u="sng"/>
              <a:t>combine text and context</a:t>
            </a:r>
            <a:r>
              <a:rPr lang="en"/>
              <a:t>? </a:t>
            </a:r>
            <a:endParaRPr/>
          </a:p>
        </p:txBody>
      </p:sp>
      <p:sp>
        <p:nvSpPr>
          <p:cNvPr id="374" name="Google Shape;37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Novelties</a:t>
            </a:r>
            <a:endParaRPr/>
          </a:p>
        </p:txBody>
      </p:sp>
      <p:sp>
        <p:nvSpPr>
          <p:cNvPr id="380" name="Google Shape;38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Insights tailored to Semantic Scholar citation graph </a:t>
            </a:r>
            <a:endParaRPr sz="2400"/>
          </a:p>
          <a:p>
            <a:pPr indent="-381000" lvl="1" marL="914400" rtl="0" algn="l">
              <a:spcBef>
                <a:spcPts val="0"/>
              </a:spcBef>
              <a:spcAft>
                <a:spcPts val="0"/>
              </a:spcAft>
              <a:buSzPts val="2400"/>
              <a:buChar char="○"/>
            </a:pPr>
            <a:r>
              <a:rPr b="1" lang="en" sz="2400"/>
              <a:t>Large scale:</a:t>
            </a:r>
            <a:r>
              <a:rPr lang="en" sz="2400"/>
              <a:t> 200M vs. 3M nodes </a:t>
            </a:r>
            <a:endParaRPr sz="2400"/>
          </a:p>
          <a:p>
            <a:pPr indent="-381000" lvl="1" marL="914400" rtl="0" algn="l">
              <a:spcBef>
                <a:spcPts val="0"/>
              </a:spcBef>
              <a:spcAft>
                <a:spcPts val="0"/>
              </a:spcAft>
              <a:buSzPts val="2400"/>
              <a:buChar char="○"/>
            </a:pPr>
            <a:r>
              <a:rPr b="1" lang="en" sz="2400"/>
              <a:t>Data</a:t>
            </a:r>
            <a:r>
              <a:rPr b="1" lang="en" sz="2400"/>
              <a:t> shift:</a:t>
            </a:r>
            <a:r>
              <a:rPr lang="en" sz="2400"/>
              <a:t> Year 1779 - 2023 </a:t>
            </a:r>
            <a:endParaRPr sz="2400"/>
          </a:p>
          <a:p>
            <a:pPr indent="0" lvl="0" marL="457200" rtl="0" algn="l">
              <a:spcBef>
                <a:spcPts val="1200"/>
              </a:spcBef>
              <a:spcAft>
                <a:spcPts val="0"/>
              </a:spcAft>
              <a:buNone/>
            </a:pPr>
            <a:r>
              <a:t/>
            </a:r>
            <a:endParaRPr sz="2400"/>
          </a:p>
          <a:p>
            <a:pPr indent="-381000" lvl="0" marL="457200" rtl="0" algn="l">
              <a:spcBef>
                <a:spcPts val="1200"/>
              </a:spcBef>
              <a:spcAft>
                <a:spcPts val="0"/>
              </a:spcAft>
              <a:buSzPts val="2400"/>
              <a:buChar char="●"/>
            </a:pPr>
            <a:r>
              <a:rPr lang="en" sz="2400"/>
              <a:t>New approaches for scalable and efficient GNN training </a:t>
            </a:r>
            <a:endParaRPr sz="2400"/>
          </a:p>
          <a:p>
            <a:pPr indent="0" lvl="0" marL="0" rtl="0" algn="l">
              <a:spcBef>
                <a:spcPts val="1200"/>
              </a:spcBef>
              <a:spcAft>
                <a:spcPts val="1200"/>
              </a:spcAft>
              <a:buNone/>
            </a:pPr>
            <a:r>
              <a:t/>
            </a:r>
            <a:endParaRPr sz="2400"/>
          </a:p>
        </p:txBody>
      </p:sp>
      <p:sp>
        <p:nvSpPr>
          <p:cNvPr id="381" name="Google Shape;38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 Approaches: Text vs Context</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000000"/>
              </a:buClr>
              <a:buSzPts val="2000"/>
              <a:buChar char="●"/>
            </a:pPr>
            <a:r>
              <a:rPr lang="en" sz="2000">
                <a:solidFill>
                  <a:srgbClr val="000000"/>
                </a:solidFill>
              </a:rPr>
              <a:t>Text is based on abstracts and/or titles only (no citations)</a:t>
            </a:r>
            <a:endParaRPr sz="2000">
              <a:solidFill>
                <a:srgbClr val="000000"/>
              </a:solidFill>
            </a:endParaRPr>
          </a:p>
          <a:p>
            <a:pPr indent="-355600" lvl="1" marL="914400" rtl="0" algn="l">
              <a:spcBef>
                <a:spcPts val="0"/>
              </a:spcBef>
              <a:spcAft>
                <a:spcPts val="0"/>
              </a:spcAft>
              <a:buClr>
                <a:srgbClr val="000000"/>
              </a:buClr>
              <a:buSzPts val="2000"/>
              <a:buChar char="○"/>
            </a:pPr>
            <a:r>
              <a:rPr lang="en" sz="2000">
                <a:solidFill>
                  <a:srgbClr val="000000"/>
                </a:solidFill>
              </a:rPr>
              <a:t>Specter 1</a:t>
            </a:r>
            <a:endParaRPr sz="2000">
              <a:solidFill>
                <a:srgbClr val="000000"/>
              </a:solidFill>
            </a:endParaRPr>
          </a:p>
          <a:p>
            <a:pPr indent="-355600" lvl="1" marL="914400" rtl="0" algn="l">
              <a:spcBef>
                <a:spcPts val="0"/>
              </a:spcBef>
              <a:spcAft>
                <a:spcPts val="0"/>
              </a:spcAft>
              <a:buClr>
                <a:srgbClr val="000000"/>
              </a:buClr>
              <a:buSzPts val="2000"/>
              <a:buChar char="○"/>
            </a:pPr>
            <a:r>
              <a:rPr lang="en" sz="2000">
                <a:solidFill>
                  <a:srgbClr val="000000"/>
                </a:solidFill>
              </a:rPr>
              <a:t>Specter 2</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Context is based on citations using a citation graph</a:t>
            </a:r>
            <a:endParaRPr sz="2000">
              <a:solidFill>
                <a:srgbClr val="000000"/>
              </a:solidFill>
            </a:endParaRPr>
          </a:p>
          <a:p>
            <a:pPr indent="-355600" lvl="1" marL="914400" rtl="0" algn="l">
              <a:spcBef>
                <a:spcPts val="0"/>
              </a:spcBef>
              <a:spcAft>
                <a:spcPts val="0"/>
              </a:spcAft>
              <a:buClr>
                <a:srgbClr val="000000"/>
              </a:buClr>
              <a:buSzPts val="2000"/>
              <a:buChar char="○"/>
            </a:pPr>
            <a:r>
              <a:rPr lang="en" sz="2000">
                <a:solidFill>
                  <a:srgbClr val="000000"/>
                </a:solidFill>
              </a:rPr>
              <a:t>Prone graph embeddings (node = paper, edge = citation)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Q1: How to </a:t>
            </a:r>
            <a:r>
              <a:rPr b="1" lang="en"/>
              <a:t>combine text and context</a:t>
            </a:r>
            <a:r>
              <a:rPr lang="en"/>
              <a:t>? </a:t>
            </a:r>
            <a:endParaRPr/>
          </a:p>
        </p:txBody>
      </p:sp>
      <p:sp>
        <p:nvSpPr>
          <p:cNvPr id="387" name="Google Shape;387;p42"/>
          <p:cNvSpPr txBox="1"/>
          <p:nvPr/>
        </p:nvSpPr>
        <p:spPr>
          <a:xfrm>
            <a:off x="1394025" y="1294575"/>
            <a:ext cx="2521500" cy="1416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Shallow Encoding</a:t>
            </a:r>
            <a:endParaRPr b="1" sz="2000"/>
          </a:p>
          <a:p>
            <a:pPr indent="-355600" lvl="0" marL="457200" rtl="0" algn="l">
              <a:spcBef>
                <a:spcPts val="0"/>
              </a:spcBef>
              <a:spcAft>
                <a:spcPts val="0"/>
              </a:spcAft>
              <a:buSzPts val="2000"/>
              <a:buChar char="-"/>
            </a:pPr>
            <a:r>
              <a:rPr b="1" lang="en" sz="2000"/>
              <a:t>DeepWalk</a:t>
            </a:r>
            <a:endParaRPr b="1" sz="2000"/>
          </a:p>
          <a:p>
            <a:pPr indent="-355600" lvl="0" marL="457200" rtl="0" algn="l">
              <a:spcBef>
                <a:spcPts val="0"/>
              </a:spcBef>
              <a:spcAft>
                <a:spcPts val="0"/>
              </a:spcAft>
              <a:buSzPts val="2000"/>
              <a:buChar char="-"/>
            </a:pPr>
            <a:r>
              <a:rPr b="1" lang="en" sz="2000"/>
              <a:t>Node2vec</a:t>
            </a:r>
            <a:endParaRPr b="1" sz="2000"/>
          </a:p>
          <a:p>
            <a:pPr indent="-355600" lvl="0" marL="457200" rtl="0" algn="l">
              <a:spcBef>
                <a:spcPts val="0"/>
              </a:spcBef>
              <a:spcAft>
                <a:spcPts val="0"/>
              </a:spcAft>
              <a:buSzPts val="2000"/>
              <a:buChar char="-"/>
            </a:pPr>
            <a:r>
              <a:rPr b="1" lang="en" sz="2000"/>
              <a:t>ProNE</a:t>
            </a:r>
            <a:endParaRPr b="1" sz="2000"/>
          </a:p>
        </p:txBody>
      </p:sp>
      <p:sp>
        <p:nvSpPr>
          <p:cNvPr id="388" name="Google Shape;388;p42"/>
          <p:cNvSpPr txBox="1"/>
          <p:nvPr/>
        </p:nvSpPr>
        <p:spPr>
          <a:xfrm>
            <a:off x="5221000" y="1294575"/>
            <a:ext cx="2652900" cy="80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Deep Encoding</a:t>
            </a:r>
            <a:endParaRPr b="1" sz="2000"/>
          </a:p>
          <a:p>
            <a:pPr indent="-355600" lvl="0" marL="457200" rtl="0" algn="l">
              <a:spcBef>
                <a:spcPts val="0"/>
              </a:spcBef>
              <a:spcAft>
                <a:spcPts val="0"/>
              </a:spcAft>
              <a:buSzPts val="2000"/>
              <a:buChar char="-"/>
            </a:pPr>
            <a:r>
              <a:rPr b="1" lang="en" sz="2000"/>
              <a:t>GNN</a:t>
            </a:r>
            <a:endParaRPr b="1" sz="2000"/>
          </a:p>
        </p:txBody>
      </p:sp>
      <p:sp>
        <p:nvSpPr>
          <p:cNvPr id="389" name="Google Shape;38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3"/>
          <p:cNvSpPr txBox="1"/>
          <p:nvPr>
            <p:ph type="title"/>
          </p:nvPr>
        </p:nvSpPr>
        <p:spPr>
          <a:xfrm>
            <a:off x="311700" y="216425"/>
            <a:ext cx="703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#1: </a:t>
            </a:r>
            <a:r>
              <a:rPr lang="en"/>
              <a:t>Shallow Encoding</a:t>
            </a:r>
            <a:endParaRPr/>
          </a:p>
        </p:txBody>
      </p:sp>
      <p:sp>
        <p:nvSpPr>
          <p:cNvPr id="395" name="Google Shape;395;p43"/>
          <p:cNvSpPr txBox="1"/>
          <p:nvPr>
            <p:ph idx="1" type="body"/>
          </p:nvPr>
        </p:nvSpPr>
        <p:spPr>
          <a:xfrm>
            <a:off x="311700" y="923875"/>
            <a:ext cx="4607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Encoder is just an embedding lookup </a:t>
            </a:r>
            <a:endParaRPr/>
          </a:p>
        </p:txBody>
      </p:sp>
      <p:sp>
        <p:nvSpPr>
          <p:cNvPr id="396" name="Google Shape;39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7" name="Google Shape;397;p43"/>
          <p:cNvPicPr preferRelativeResize="0"/>
          <p:nvPr/>
        </p:nvPicPr>
        <p:blipFill>
          <a:blip r:embed="rId3">
            <a:alphaModFix/>
          </a:blip>
          <a:stretch>
            <a:fillRect/>
          </a:stretch>
        </p:blipFill>
        <p:spPr>
          <a:xfrm>
            <a:off x="570825" y="2140598"/>
            <a:ext cx="5658325" cy="2397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4"/>
          <p:cNvPicPr preferRelativeResize="0"/>
          <p:nvPr/>
        </p:nvPicPr>
        <p:blipFill>
          <a:blip r:embed="rId3">
            <a:alphaModFix/>
          </a:blip>
          <a:stretch>
            <a:fillRect/>
          </a:stretch>
        </p:blipFill>
        <p:spPr>
          <a:xfrm>
            <a:off x="570825" y="2140598"/>
            <a:ext cx="5658325" cy="2397076"/>
          </a:xfrm>
          <a:prstGeom prst="rect">
            <a:avLst/>
          </a:prstGeom>
          <a:noFill/>
          <a:ln>
            <a:noFill/>
          </a:ln>
        </p:spPr>
      </p:pic>
      <p:sp>
        <p:nvSpPr>
          <p:cNvPr id="403" name="Google Shape;403;p44"/>
          <p:cNvSpPr txBox="1"/>
          <p:nvPr>
            <p:ph type="title"/>
          </p:nvPr>
        </p:nvSpPr>
        <p:spPr>
          <a:xfrm>
            <a:off x="311700" y="216425"/>
            <a:ext cx="628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Approach #1: Shallow Encoding</a:t>
            </a:r>
            <a:endParaRPr/>
          </a:p>
          <a:p>
            <a:pPr indent="0" lvl="0" marL="0" rtl="0" algn="l">
              <a:spcBef>
                <a:spcPts val="0"/>
              </a:spcBef>
              <a:spcAft>
                <a:spcPts val="0"/>
              </a:spcAft>
              <a:buNone/>
            </a:pPr>
            <a:r>
              <a:t/>
            </a:r>
            <a:endParaRPr/>
          </a:p>
        </p:txBody>
      </p:sp>
      <p:sp>
        <p:nvSpPr>
          <p:cNvPr id="404" name="Google Shape;404;p44"/>
          <p:cNvSpPr txBox="1"/>
          <p:nvPr>
            <p:ph idx="1" type="body"/>
          </p:nvPr>
        </p:nvSpPr>
        <p:spPr>
          <a:xfrm>
            <a:off x="311700" y="923875"/>
            <a:ext cx="4607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Encoder is just an embedding lookup </a:t>
            </a:r>
            <a:endParaRPr/>
          </a:p>
        </p:txBody>
      </p:sp>
      <p:sp>
        <p:nvSpPr>
          <p:cNvPr id="405" name="Google Shape;405;p44"/>
          <p:cNvSpPr txBox="1"/>
          <p:nvPr/>
        </p:nvSpPr>
        <p:spPr>
          <a:xfrm>
            <a:off x="5427050" y="1322025"/>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ProNE Encoder</a:t>
            </a:r>
            <a:endParaRPr/>
          </a:p>
        </p:txBody>
      </p:sp>
      <p:sp>
        <p:nvSpPr>
          <p:cNvPr id="406" name="Google Shape;406;p44"/>
          <p:cNvSpPr txBox="1"/>
          <p:nvPr/>
        </p:nvSpPr>
        <p:spPr>
          <a:xfrm>
            <a:off x="5550450" y="577225"/>
            <a:ext cx="142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Citation Graph</a:t>
            </a:r>
            <a:endParaRPr>
              <a:solidFill>
                <a:srgbClr val="0000FF"/>
              </a:solidFill>
            </a:endParaRPr>
          </a:p>
        </p:txBody>
      </p:sp>
      <p:sp>
        <p:nvSpPr>
          <p:cNvPr id="407" name="Google Shape;407;p44"/>
          <p:cNvSpPr/>
          <p:nvPr/>
        </p:nvSpPr>
        <p:spPr>
          <a:xfrm>
            <a:off x="6126950" y="99177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4"/>
          <p:cNvSpPr txBox="1"/>
          <p:nvPr/>
        </p:nvSpPr>
        <p:spPr>
          <a:xfrm>
            <a:off x="5351000" y="2026525"/>
            <a:ext cx="18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rPr>
              <a:t>Node Embedding (Context)</a:t>
            </a:r>
            <a:endParaRPr>
              <a:solidFill>
                <a:srgbClr val="0000FF"/>
              </a:solidFill>
            </a:endParaRPr>
          </a:p>
        </p:txBody>
      </p:sp>
      <p:sp>
        <p:nvSpPr>
          <p:cNvPr id="409" name="Google Shape;409;p44"/>
          <p:cNvSpPr/>
          <p:nvPr/>
        </p:nvSpPr>
        <p:spPr>
          <a:xfrm>
            <a:off x="6126950" y="1773450"/>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type="title"/>
          </p:nvPr>
        </p:nvSpPr>
        <p:spPr>
          <a:xfrm>
            <a:off x="311700" y="216425"/>
            <a:ext cx="7977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the node embedding from ProNE?</a:t>
            </a:r>
            <a:endParaRPr/>
          </a:p>
        </p:txBody>
      </p:sp>
      <p:sp>
        <p:nvSpPr>
          <p:cNvPr id="416" name="Google Shape;416;p45"/>
          <p:cNvSpPr txBox="1"/>
          <p:nvPr/>
        </p:nvSpPr>
        <p:spPr>
          <a:xfrm>
            <a:off x="878050" y="2631475"/>
            <a:ext cx="225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Combined Feature</a:t>
            </a:r>
            <a:endParaRPr>
              <a:solidFill>
                <a:srgbClr val="9900FF"/>
              </a:solidFill>
            </a:endParaRPr>
          </a:p>
          <a:p>
            <a:pPr indent="0" lvl="0" marL="0" rtl="0" algn="ctr">
              <a:spcBef>
                <a:spcPts val="0"/>
              </a:spcBef>
              <a:spcAft>
                <a:spcPts val="0"/>
              </a:spcAft>
              <a:buNone/>
            </a:pPr>
            <a:r>
              <a:rPr lang="en">
                <a:solidFill>
                  <a:srgbClr val="9900FF"/>
                </a:solidFill>
              </a:rPr>
              <a:t>of node i</a:t>
            </a:r>
            <a:endParaRPr>
              <a:solidFill>
                <a:srgbClr val="9900FF"/>
              </a:solidFill>
            </a:endParaRPr>
          </a:p>
        </p:txBody>
      </p:sp>
      <p:sp>
        <p:nvSpPr>
          <p:cNvPr id="417" name="Google Shape;417;p45"/>
          <p:cNvSpPr txBox="1"/>
          <p:nvPr/>
        </p:nvSpPr>
        <p:spPr>
          <a:xfrm>
            <a:off x="406900" y="991775"/>
            <a:ext cx="18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rPr>
              <a:t>Node Embedding </a:t>
            </a:r>
            <a:endParaRPr b="1">
              <a:solidFill>
                <a:srgbClr val="0000FF"/>
              </a:solidFill>
            </a:endParaRPr>
          </a:p>
          <a:p>
            <a:pPr indent="0" lvl="0" marL="0" rtl="0" algn="ctr">
              <a:spcBef>
                <a:spcPts val="0"/>
              </a:spcBef>
              <a:spcAft>
                <a:spcPts val="0"/>
              </a:spcAft>
              <a:buNone/>
            </a:pPr>
            <a:r>
              <a:rPr b="1" lang="en">
                <a:solidFill>
                  <a:srgbClr val="0000FF"/>
                </a:solidFill>
              </a:rPr>
              <a:t>of node i</a:t>
            </a:r>
            <a:endParaRPr b="1">
              <a:solidFill>
                <a:srgbClr val="0000FF"/>
              </a:solidFill>
            </a:endParaRPr>
          </a:p>
        </p:txBody>
      </p:sp>
      <p:sp>
        <p:nvSpPr>
          <p:cNvPr id="418" name="Google Shape;418;p45"/>
          <p:cNvSpPr/>
          <p:nvPr/>
        </p:nvSpPr>
        <p:spPr>
          <a:xfrm>
            <a:off x="1215461" y="1655540"/>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txBox="1"/>
          <p:nvPr/>
        </p:nvSpPr>
        <p:spPr>
          <a:xfrm>
            <a:off x="1125150" y="1911675"/>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Concat</a:t>
            </a:r>
            <a:endParaRPr/>
          </a:p>
        </p:txBody>
      </p:sp>
      <p:sp>
        <p:nvSpPr>
          <p:cNvPr id="420" name="Google Shape;420;p45"/>
          <p:cNvSpPr txBox="1"/>
          <p:nvPr/>
        </p:nvSpPr>
        <p:spPr>
          <a:xfrm>
            <a:off x="2028950" y="991775"/>
            <a:ext cx="152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45F06"/>
                </a:solidFill>
              </a:rPr>
              <a:t>Text</a:t>
            </a:r>
            <a:r>
              <a:rPr lang="en">
                <a:solidFill>
                  <a:srgbClr val="B45F06"/>
                </a:solidFill>
              </a:rPr>
              <a:t> Feature </a:t>
            </a:r>
            <a:endParaRPr>
              <a:solidFill>
                <a:srgbClr val="B45F06"/>
              </a:solidFill>
            </a:endParaRPr>
          </a:p>
          <a:p>
            <a:pPr indent="0" lvl="0" marL="0" rtl="0" algn="ctr">
              <a:spcBef>
                <a:spcPts val="0"/>
              </a:spcBef>
              <a:spcAft>
                <a:spcPts val="0"/>
              </a:spcAft>
              <a:buNone/>
            </a:pPr>
            <a:r>
              <a:rPr lang="en">
                <a:solidFill>
                  <a:srgbClr val="B45F06"/>
                </a:solidFill>
              </a:rPr>
              <a:t>of node i</a:t>
            </a:r>
            <a:endParaRPr>
              <a:solidFill>
                <a:srgbClr val="B45F06"/>
              </a:solidFill>
            </a:endParaRPr>
          </a:p>
        </p:txBody>
      </p:sp>
      <p:sp>
        <p:nvSpPr>
          <p:cNvPr id="421" name="Google Shape;421;p45"/>
          <p:cNvSpPr/>
          <p:nvPr/>
        </p:nvSpPr>
        <p:spPr>
          <a:xfrm>
            <a:off x="1825061" y="231186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2624711" y="1634640"/>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txBox="1"/>
          <p:nvPr/>
        </p:nvSpPr>
        <p:spPr>
          <a:xfrm>
            <a:off x="1177600" y="3434425"/>
            <a:ext cx="42438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MLP</a:t>
            </a:r>
            <a:endParaRPr/>
          </a:p>
        </p:txBody>
      </p:sp>
      <p:sp>
        <p:nvSpPr>
          <p:cNvPr id="424" name="Google Shape;424;p45"/>
          <p:cNvSpPr txBox="1"/>
          <p:nvPr/>
        </p:nvSpPr>
        <p:spPr>
          <a:xfrm>
            <a:off x="3396650" y="2649975"/>
            <a:ext cx="225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Combined Feature</a:t>
            </a:r>
            <a:endParaRPr>
              <a:solidFill>
                <a:srgbClr val="9900FF"/>
              </a:solidFill>
            </a:endParaRPr>
          </a:p>
          <a:p>
            <a:pPr indent="0" lvl="0" marL="0" rtl="0" algn="ctr">
              <a:spcBef>
                <a:spcPts val="0"/>
              </a:spcBef>
              <a:spcAft>
                <a:spcPts val="0"/>
              </a:spcAft>
              <a:buNone/>
            </a:pPr>
            <a:r>
              <a:rPr lang="en">
                <a:solidFill>
                  <a:srgbClr val="9900FF"/>
                </a:solidFill>
              </a:rPr>
              <a:t>of node j</a:t>
            </a:r>
            <a:endParaRPr>
              <a:solidFill>
                <a:srgbClr val="9900FF"/>
              </a:solidFill>
            </a:endParaRPr>
          </a:p>
        </p:txBody>
      </p:sp>
      <p:sp>
        <p:nvSpPr>
          <p:cNvPr id="425" name="Google Shape;425;p45"/>
          <p:cNvSpPr/>
          <p:nvPr/>
        </p:nvSpPr>
        <p:spPr>
          <a:xfrm>
            <a:off x="1901261" y="317251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a:off x="4524461" y="317251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5"/>
          <p:cNvSpPr/>
          <p:nvPr/>
        </p:nvSpPr>
        <p:spPr>
          <a:xfrm>
            <a:off x="3236186" y="383461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txBox="1"/>
          <p:nvPr/>
        </p:nvSpPr>
        <p:spPr>
          <a:xfrm>
            <a:off x="2815825" y="4162850"/>
            <a:ext cx="12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Score (i, j)</a:t>
            </a:r>
            <a:endParaRPr/>
          </a:p>
        </p:txBody>
      </p:sp>
      <p:sp>
        <p:nvSpPr>
          <p:cNvPr id="429" name="Google Shape;429;p45"/>
          <p:cNvSpPr txBox="1"/>
          <p:nvPr/>
        </p:nvSpPr>
        <p:spPr>
          <a:xfrm rot="5400000">
            <a:off x="3968875" y="1725525"/>
            <a:ext cx="89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a:t>
            </a:r>
            <a:endParaRPr sz="3000"/>
          </a:p>
        </p:txBody>
      </p:sp>
      <p:sp>
        <p:nvSpPr>
          <p:cNvPr id="430" name="Google Shape;43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 of approach #1: the transductive Issue</a:t>
            </a:r>
            <a:endParaRPr/>
          </a:p>
        </p:txBody>
      </p:sp>
      <p:pic>
        <p:nvPicPr>
          <p:cNvPr id="436" name="Google Shape;436;p46"/>
          <p:cNvPicPr preferRelativeResize="0"/>
          <p:nvPr/>
        </p:nvPicPr>
        <p:blipFill>
          <a:blip r:embed="rId3">
            <a:alphaModFix/>
          </a:blip>
          <a:stretch>
            <a:fillRect/>
          </a:stretch>
        </p:blipFill>
        <p:spPr>
          <a:xfrm>
            <a:off x="82350" y="1536540"/>
            <a:ext cx="3241799" cy="1068109"/>
          </a:xfrm>
          <a:prstGeom prst="rect">
            <a:avLst/>
          </a:prstGeom>
          <a:noFill/>
          <a:ln>
            <a:noFill/>
          </a:ln>
        </p:spPr>
      </p:pic>
      <p:sp>
        <p:nvSpPr>
          <p:cNvPr id="437" name="Google Shape;437;p46"/>
          <p:cNvSpPr/>
          <p:nvPr/>
        </p:nvSpPr>
        <p:spPr>
          <a:xfrm>
            <a:off x="1346675" y="2290250"/>
            <a:ext cx="1910700" cy="31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new paper </a:t>
            </a:r>
            <a:r>
              <a:rPr lang="en"/>
              <a:t>added as node 5</a:t>
            </a:r>
            <a:endParaRPr/>
          </a:p>
        </p:txBody>
      </p:sp>
      <p:sp>
        <p:nvSpPr>
          <p:cNvPr id="438" name="Google Shape;438;p46"/>
          <p:cNvSpPr txBox="1"/>
          <p:nvPr/>
        </p:nvSpPr>
        <p:spPr>
          <a:xfrm>
            <a:off x="3748950" y="2474600"/>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ProNE Encoder</a:t>
            </a:r>
            <a:endParaRPr/>
          </a:p>
        </p:txBody>
      </p:sp>
      <p:sp>
        <p:nvSpPr>
          <p:cNvPr id="439" name="Google Shape;439;p46"/>
          <p:cNvSpPr txBox="1"/>
          <p:nvPr/>
        </p:nvSpPr>
        <p:spPr>
          <a:xfrm>
            <a:off x="3872350" y="1501200"/>
            <a:ext cx="142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rPr>
              <a:t>Updated c</a:t>
            </a:r>
            <a:r>
              <a:rPr b="1" lang="en">
                <a:solidFill>
                  <a:srgbClr val="0000FF"/>
                </a:solidFill>
              </a:rPr>
              <a:t>itation Graph</a:t>
            </a:r>
            <a:endParaRPr b="1">
              <a:solidFill>
                <a:srgbClr val="0000FF"/>
              </a:solidFill>
            </a:endParaRPr>
          </a:p>
        </p:txBody>
      </p:sp>
      <p:sp>
        <p:nvSpPr>
          <p:cNvPr id="440" name="Google Shape;440;p46"/>
          <p:cNvSpPr txBox="1"/>
          <p:nvPr/>
        </p:nvSpPr>
        <p:spPr>
          <a:xfrm>
            <a:off x="3672900" y="3179100"/>
            <a:ext cx="18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rPr>
              <a:t>Updated node embedding</a:t>
            </a:r>
            <a:endParaRPr b="1">
              <a:solidFill>
                <a:srgbClr val="0000FF"/>
              </a:solidFill>
            </a:endParaRPr>
          </a:p>
        </p:txBody>
      </p:sp>
      <p:sp>
        <p:nvSpPr>
          <p:cNvPr id="441" name="Google Shape;441;p46"/>
          <p:cNvSpPr/>
          <p:nvPr/>
        </p:nvSpPr>
        <p:spPr>
          <a:xfrm>
            <a:off x="4456300" y="2166313"/>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6"/>
          <p:cNvSpPr/>
          <p:nvPr/>
        </p:nvSpPr>
        <p:spPr>
          <a:xfrm>
            <a:off x="4456300" y="2947988"/>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6"/>
          <p:cNvSpPr/>
          <p:nvPr/>
        </p:nvSpPr>
        <p:spPr>
          <a:xfrm>
            <a:off x="3257375" y="2476750"/>
            <a:ext cx="442200" cy="314400"/>
          </a:xfrm>
          <a:prstGeom prst="notched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46"/>
          <p:cNvSpPr/>
          <p:nvPr/>
        </p:nvSpPr>
        <p:spPr>
          <a:xfrm>
            <a:off x="355375" y="3123525"/>
            <a:ext cx="3195300" cy="9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Need to r</a:t>
            </a:r>
            <a:r>
              <a:rPr b="1" lang="en" sz="2000">
                <a:solidFill>
                  <a:schemeClr val="dk1"/>
                </a:solidFill>
              </a:rPr>
              <a:t>e-train (which is expensive) or approximate ProNE!</a:t>
            </a:r>
            <a:endParaRPr b="1" sz="2000">
              <a:solidFill>
                <a:schemeClr val="dk1"/>
              </a:solidFill>
            </a:endParaRPr>
          </a:p>
          <a:p>
            <a:pPr indent="0" lvl="0" marL="0" rtl="0" algn="l">
              <a:spcBef>
                <a:spcPts val="0"/>
              </a:spcBef>
              <a:spcAft>
                <a:spcPts val="0"/>
              </a:spcAft>
              <a:buNone/>
            </a:pPr>
            <a:r>
              <a:t/>
            </a:r>
            <a:endParaRPr b="1"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Limitation of approach #1: the transductive Issue</a:t>
            </a:r>
            <a:endParaRPr/>
          </a:p>
          <a:p>
            <a:pPr indent="0" lvl="0" marL="0" rtl="0" algn="l">
              <a:spcBef>
                <a:spcPts val="0"/>
              </a:spcBef>
              <a:spcAft>
                <a:spcPts val="0"/>
              </a:spcAft>
              <a:buNone/>
            </a:pPr>
            <a:r>
              <a:t/>
            </a:r>
            <a:endParaRPr/>
          </a:p>
        </p:txBody>
      </p:sp>
      <p:sp>
        <p:nvSpPr>
          <p:cNvPr id="451" name="Google Shape;451;p47"/>
          <p:cNvSpPr txBox="1"/>
          <p:nvPr/>
        </p:nvSpPr>
        <p:spPr>
          <a:xfrm>
            <a:off x="3748950" y="2474600"/>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ProNE Encoder</a:t>
            </a:r>
            <a:endParaRPr/>
          </a:p>
        </p:txBody>
      </p:sp>
      <p:sp>
        <p:nvSpPr>
          <p:cNvPr id="452" name="Google Shape;452;p47"/>
          <p:cNvSpPr txBox="1"/>
          <p:nvPr/>
        </p:nvSpPr>
        <p:spPr>
          <a:xfrm>
            <a:off x="3872350" y="1501200"/>
            <a:ext cx="142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rPr>
              <a:t>Updated</a:t>
            </a:r>
            <a:r>
              <a:rPr b="1" lang="en">
                <a:solidFill>
                  <a:srgbClr val="0000FF"/>
                </a:solidFill>
              </a:rPr>
              <a:t> citation Graph</a:t>
            </a:r>
            <a:endParaRPr b="1">
              <a:solidFill>
                <a:srgbClr val="0000FF"/>
              </a:solidFill>
            </a:endParaRPr>
          </a:p>
        </p:txBody>
      </p:sp>
      <p:sp>
        <p:nvSpPr>
          <p:cNvPr id="453" name="Google Shape;453;p47"/>
          <p:cNvSpPr txBox="1"/>
          <p:nvPr/>
        </p:nvSpPr>
        <p:spPr>
          <a:xfrm>
            <a:off x="3672900" y="3179100"/>
            <a:ext cx="18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rPr>
              <a:t>Updated</a:t>
            </a:r>
            <a:r>
              <a:rPr b="1" lang="en">
                <a:solidFill>
                  <a:srgbClr val="0000FF"/>
                </a:solidFill>
              </a:rPr>
              <a:t> node embedding</a:t>
            </a:r>
            <a:endParaRPr b="1">
              <a:solidFill>
                <a:srgbClr val="0000FF"/>
              </a:solidFill>
            </a:endParaRPr>
          </a:p>
        </p:txBody>
      </p:sp>
      <p:sp>
        <p:nvSpPr>
          <p:cNvPr id="454" name="Google Shape;454;p47"/>
          <p:cNvSpPr/>
          <p:nvPr/>
        </p:nvSpPr>
        <p:spPr>
          <a:xfrm>
            <a:off x="4456300" y="2166313"/>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4456300" y="2947988"/>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47"/>
          <p:cNvSpPr txBox="1"/>
          <p:nvPr/>
        </p:nvSpPr>
        <p:spPr>
          <a:xfrm>
            <a:off x="5653250" y="2694538"/>
            <a:ext cx="225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Combined Feature</a:t>
            </a:r>
            <a:endParaRPr>
              <a:solidFill>
                <a:srgbClr val="9900FF"/>
              </a:solidFill>
            </a:endParaRPr>
          </a:p>
          <a:p>
            <a:pPr indent="0" lvl="0" marL="0" rtl="0" algn="ctr">
              <a:spcBef>
                <a:spcPts val="0"/>
              </a:spcBef>
              <a:spcAft>
                <a:spcPts val="0"/>
              </a:spcAft>
              <a:buNone/>
            </a:pPr>
            <a:r>
              <a:rPr lang="en">
                <a:solidFill>
                  <a:srgbClr val="9900FF"/>
                </a:solidFill>
              </a:rPr>
              <a:t>of node 5</a:t>
            </a:r>
            <a:endParaRPr>
              <a:solidFill>
                <a:srgbClr val="9900FF"/>
              </a:solidFill>
            </a:endParaRPr>
          </a:p>
        </p:txBody>
      </p:sp>
      <p:sp>
        <p:nvSpPr>
          <p:cNvPr id="458" name="Google Shape;458;p47"/>
          <p:cNvSpPr txBox="1"/>
          <p:nvPr/>
        </p:nvSpPr>
        <p:spPr>
          <a:xfrm>
            <a:off x="5258300" y="902438"/>
            <a:ext cx="180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000FF"/>
              </a:solidFill>
            </a:endParaRPr>
          </a:p>
          <a:p>
            <a:pPr indent="0" lvl="0" marL="0" rtl="0" algn="ctr">
              <a:spcBef>
                <a:spcPts val="0"/>
              </a:spcBef>
              <a:spcAft>
                <a:spcPts val="0"/>
              </a:spcAft>
              <a:buNone/>
            </a:pPr>
            <a:r>
              <a:rPr lang="en">
                <a:solidFill>
                  <a:srgbClr val="0000FF"/>
                </a:solidFill>
              </a:rPr>
              <a:t> Node embedding </a:t>
            </a:r>
            <a:endParaRPr>
              <a:solidFill>
                <a:srgbClr val="0000FF"/>
              </a:solidFill>
            </a:endParaRPr>
          </a:p>
          <a:p>
            <a:pPr indent="0" lvl="0" marL="0" rtl="0" algn="ctr">
              <a:spcBef>
                <a:spcPts val="0"/>
              </a:spcBef>
              <a:spcAft>
                <a:spcPts val="0"/>
              </a:spcAft>
              <a:buNone/>
            </a:pPr>
            <a:r>
              <a:rPr lang="en">
                <a:solidFill>
                  <a:srgbClr val="0000FF"/>
                </a:solidFill>
              </a:rPr>
              <a:t>of node 5</a:t>
            </a:r>
            <a:endParaRPr>
              <a:solidFill>
                <a:srgbClr val="0000FF"/>
              </a:solidFill>
            </a:endParaRPr>
          </a:p>
        </p:txBody>
      </p:sp>
      <p:sp>
        <p:nvSpPr>
          <p:cNvPr id="459" name="Google Shape;459;p47"/>
          <p:cNvSpPr/>
          <p:nvPr/>
        </p:nvSpPr>
        <p:spPr>
          <a:xfrm>
            <a:off x="6066861" y="1718603"/>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txBox="1"/>
          <p:nvPr/>
        </p:nvSpPr>
        <p:spPr>
          <a:xfrm>
            <a:off x="5976550" y="1974738"/>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Concat</a:t>
            </a:r>
            <a:endParaRPr/>
          </a:p>
        </p:txBody>
      </p:sp>
      <p:sp>
        <p:nvSpPr>
          <p:cNvPr id="461" name="Google Shape;461;p47"/>
          <p:cNvSpPr txBox="1"/>
          <p:nvPr/>
        </p:nvSpPr>
        <p:spPr>
          <a:xfrm>
            <a:off x="6880350" y="1131038"/>
            <a:ext cx="152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45F06"/>
                </a:solidFill>
              </a:rPr>
              <a:t>Text</a:t>
            </a:r>
            <a:r>
              <a:rPr lang="en">
                <a:solidFill>
                  <a:srgbClr val="B45F06"/>
                </a:solidFill>
              </a:rPr>
              <a:t> Feature </a:t>
            </a:r>
            <a:endParaRPr>
              <a:solidFill>
                <a:srgbClr val="B45F06"/>
              </a:solidFill>
            </a:endParaRPr>
          </a:p>
          <a:p>
            <a:pPr indent="0" lvl="0" marL="0" rtl="0" algn="ctr">
              <a:spcBef>
                <a:spcPts val="0"/>
              </a:spcBef>
              <a:spcAft>
                <a:spcPts val="0"/>
              </a:spcAft>
              <a:buNone/>
            </a:pPr>
            <a:r>
              <a:rPr lang="en">
                <a:solidFill>
                  <a:srgbClr val="B45F06"/>
                </a:solidFill>
              </a:rPr>
              <a:t>of node 5</a:t>
            </a:r>
            <a:endParaRPr>
              <a:solidFill>
                <a:srgbClr val="B45F06"/>
              </a:solidFill>
            </a:endParaRPr>
          </a:p>
        </p:txBody>
      </p:sp>
      <p:sp>
        <p:nvSpPr>
          <p:cNvPr id="462" name="Google Shape;462;p47"/>
          <p:cNvSpPr/>
          <p:nvPr/>
        </p:nvSpPr>
        <p:spPr>
          <a:xfrm>
            <a:off x="6676461" y="2374928"/>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a:off x="7476111" y="1697703"/>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7"/>
          <p:cNvSpPr txBox="1"/>
          <p:nvPr/>
        </p:nvSpPr>
        <p:spPr>
          <a:xfrm>
            <a:off x="6029000" y="3497500"/>
            <a:ext cx="27882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MLP</a:t>
            </a:r>
            <a:endParaRPr/>
          </a:p>
        </p:txBody>
      </p:sp>
      <p:sp>
        <p:nvSpPr>
          <p:cNvPr id="465" name="Google Shape;465;p47"/>
          <p:cNvSpPr txBox="1"/>
          <p:nvPr/>
        </p:nvSpPr>
        <p:spPr>
          <a:xfrm>
            <a:off x="7257450" y="2713038"/>
            <a:ext cx="225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Combined Feature</a:t>
            </a:r>
            <a:endParaRPr>
              <a:solidFill>
                <a:srgbClr val="9900FF"/>
              </a:solidFill>
            </a:endParaRPr>
          </a:p>
          <a:p>
            <a:pPr indent="0" lvl="0" marL="0" rtl="0" algn="ctr">
              <a:spcBef>
                <a:spcPts val="0"/>
              </a:spcBef>
              <a:spcAft>
                <a:spcPts val="0"/>
              </a:spcAft>
              <a:buNone/>
            </a:pPr>
            <a:r>
              <a:rPr lang="en">
                <a:solidFill>
                  <a:srgbClr val="9900FF"/>
                </a:solidFill>
              </a:rPr>
              <a:t>of node 1-4</a:t>
            </a:r>
            <a:endParaRPr>
              <a:solidFill>
                <a:srgbClr val="9900FF"/>
              </a:solidFill>
            </a:endParaRPr>
          </a:p>
        </p:txBody>
      </p:sp>
      <p:sp>
        <p:nvSpPr>
          <p:cNvPr id="466" name="Google Shape;466;p47"/>
          <p:cNvSpPr/>
          <p:nvPr/>
        </p:nvSpPr>
        <p:spPr>
          <a:xfrm>
            <a:off x="6676461" y="3235578"/>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p:nvPr/>
        </p:nvSpPr>
        <p:spPr>
          <a:xfrm>
            <a:off x="8385261" y="3235578"/>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p:nvPr/>
        </p:nvSpPr>
        <p:spPr>
          <a:xfrm>
            <a:off x="7412536" y="3897703"/>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txBox="1"/>
          <p:nvPr/>
        </p:nvSpPr>
        <p:spPr>
          <a:xfrm>
            <a:off x="6900575" y="4214388"/>
            <a:ext cx="12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Score (i, j)</a:t>
            </a:r>
            <a:endParaRPr/>
          </a:p>
        </p:txBody>
      </p:sp>
      <p:sp>
        <p:nvSpPr>
          <p:cNvPr id="470" name="Google Shape;470;p47"/>
          <p:cNvSpPr txBox="1"/>
          <p:nvPr/>
        </p:nvSpPr>
        <p:spPr>
          <a:xfrm rot="5400000">
            <a:off x="8141400" y="1985513"/>
            <a:ext cx="89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a:t>
            </a:r>
            <a:endParaRPr sz="3000"/>
          </a:p>
        </p:txBody>
      </p:sp>
      <p:sp>
        <p:nvSpPr>
          <p:cNvPr id="471" name="Google Shape;471;p47"/>
          <p:cNvSpPr txBox="1"/>
          <p:nvPr/>
        </p:nvSpPr>
        <p:spPr>
          <a:xfrm>
            <a:off x="3672900" y="4041100"/>
            <a:ext cx="18066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Embedding Lookup</a:t>
            </a:r>
            <a:endParaRPr/>
          </a:p>
        </p:txBody>
      </p:sp>
      <p:sp>
        <p:nvSpPr>
          <p:cNvPr id="472" name="Google Shape;472;p47"/>
          <p:cNvSpPr/>
          <p:nvPr/>
        </p:nvSpPr>
        <p:spPr>
          <a:xfrm>
            <a:off x="4458938" y="3729663"/>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7"/>
          <p:cNvSpPr/>
          <p:nvPr/>
        </p:nvSpPr>
        <p:spPr>
          <a:xfrm>
            <a:off x="4518988" y="4441288"/>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47"/>
          <p:cNvPicPr preferRelativeResize="0"/>
          <p:nvPr/>
        </p:nvPicPr>
        <p:blipFill>
          <a:blip r:embed="rId3">
            <a:alphaModFix/>
          </a:blip>
          <a:stretch>
            <a:fillRect/>
          </a:stretch>
        </p:blipFill>
        <p:spPr>
          <a:xfrm>
            <a:off x="82350" y="1536540"/>
            <a:ext cx="3241799" cy="1068109"/>
          </a:xfrm>
          <a:prstGeom prst="rect">
            <a:avLst/>
          </a:prstGeom>
          <a:noFill/>
          <a:ln>
            <a:noFill/>
          </a:ln>
        </p:spPr>
      </p:pic>
      <p:sp>
        <p:nvSpPr>
          <p:cNvPr id="475" name="Google Shape;475;p47"/>
          <p:cNvSpPr/>
          <p:nvPr/>
        </p:nvSpPr>
        <p:spPr>
          <a:xfrm>
            <a:off x="1346675" y="2290250"/>
            <a:ext cx="1910700" cy="31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new paper added as node 5</a:t>
            </a:r>
            <a:endParaRPr/>
          </a:p>
        </p:txBody>
      </p:sp>
      <p:sp>
        <p:nvSpPr>
          <p:cNvPr id="476" name="Google Shape;476;p47"/>
          <p:cNvSpPr/>
          <p:nvPr/>
        </p:nvSpPr>
        <p:spPr>
          <a:xfrm>
            <a:off x="355375" y="3123525"/>
            <a:ext cx="3195300" cy="9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Need to re-train ProNE, which is expensive!</a:t>
            </a:r>
            <a:endParaRPr b="1" sz="2000">
              <a:solidFill>
                <a:schemeClr val="dk1"/>
              </a:solidFill>
            </a:endParaRPr>
          </a:p>
          <a:p>
            <a:pPr indent="0" lvl="0" marL="0" rtl="0" algn="l">
              <a:spcBef>
                <a:spcPts val="0"/>
              </a:spcBef>
              <a:spcAft>
                <a:spcPts val="0"/>
              </a:spcAft>
              <a:buNone/>
            </a:pPr>
            <a:r>
              <a:rPr b="1" lang="en" sz="2000">
                <a:solidFill>
                  <a:schemeClr val="dk1"/>
                </a:solidFill>
              </a:rPr>
              <a:t>Or approximate</a:t>
            </a:r>
            <a:endParaRPr b="1" sz="2000">
              <a:solidFill>
                <a:schemeClr val="dk1"/>
              </a:solidFill>
            </a:endParaRPr>
          </a:p>
          <a:p>
            <a:pPr indent="0" lvl="0" marL="0" rtl="0" algn="l">
              <a:spcBef>
                <a:spcPts val="0"/>
              </a:spcBef>
              <a:spcAft>
                <a:spcPts val="0"/>
              </a:spcAft>
              <a:buNone/>
            </a:pPr>
            <a:r>
              <a:t/>
            </a:r>
            <a:endParaRPr b="1" sz="2000"/>
          </a:p>
        </p:txBody>
      </p:sp>
      <p:sp>
        <p:nvSpPr>
          <p:cNvPr id="477" name="Google Shape;477;p47"/>
          <p:cNvSpPr/>
          <p:nvPr/>
        </p:nvSpPr>
        <p:spPr>
          <a:xfrm>
            <a:off x="3257375" y="2476750"/>
            <a:ext cx="442200" cy="314400"/>
          </a:xfrm>
          <a:prstGeom prst="notched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Limitation of approach #1: the transductive Issue</a:t>
            </a:r>
            <a:endParaRPr/>
          </a:p>
          <a:p>
            <a:pPr indent="0" lvl="0" marL="0" rtl="0" algn="l">
              <a:spcBef>
                <a:spcPts val="0"/>
              </a:spcBef>
              <a:spcAft>
                <a:spcPts val="0"/>
              </a:spcAft>
              <a:buNone/>
            </a:pPr>
            <a:r>
              <a:t/>
            </a:r>
            <a:endParaRPr/>
          </a:p>
        </p:txBody>
      </p:sp>
      <p:sp>
        <p:nvSpPr>
          <p:cNvPr id="483" name="Google Shape;483;p48"/>
          <p:cNvSpPr txBox="1"/>
          <p:nvPr/>
        </p:nvSpPr>
        <p:spPr>
          <a:xfrm>
            <a:off x="3748950" y="2474600"/>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ProNE Encoder</a:t>
            </a:r>
            <a:endParaRPr/>
          </a:p>
        </p:txBody>
      </p:sp>
      <p:sp>
        <p:nvSpPr>
          <p:cNvPr id="484" name="Google Shape;484;p48"/>
          <p:cNvSpPr txBox="1"/>
          <p:nvPr/>
        </p:nvSpPr>
        <p:spPr>
          <a:xfrm>
            <a:off x="3872350" y="1501200"/>
            <a:ext cx="142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rPr>
              <a:t>Updated</a:t>
            </a:r>
            <a:r>
              <a:rPr b="1" lang="en">
                <a:solidFill>
                  <a:srgbClr val="0000FF"/>
                </a:solidFill>
              </a:rPr>
              <a:t> citation Graph</a:t>
            </a:r>
            <a:endParaRPr b="1">
              <a:solidFill>
                <a:srgbClr val="0000FF"/>
              </a:solidFill>
            </a:endParaRPr>
          </a:p>
        </p:txBody>
      </p:sp>
      <p:sp>
        <p:nvSpPr>
          <p:cNvPr id="485" name="Google Shape;485;p48"/>
          <p:cNvSpPr txBox="1"/>
          <p:nvPr/>
        </p:nvSpPr>
        <p:spPr>
          <a:xfrm>
            <a:off x="3672900" y="3179100"/>
            <a:ext cx="18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rPr>
              <a:t>Updated</a:t>
            </a:r>
            <a:r>
              <a:rPr b="1" lang="en">
                <a:solidFill>
                  <a:srgbClr val="0000FF"/>
                </a:solidFill>
              </a:rPr>
              <a:t> node embedding</a:t>
            </a:r>
            <a:endParaRPr b="1">
              <a:solidFill>
                <a:srgbClr val="0000FF"/>
              </a:solidFill>
            </a:endParaRPr>
          </a:p>
        </p:txBody>
      </p:sp>
      <p:sp>
        <p:nvSpPr>
          <p:cNvPr id="486" name="Google Shape;486;p48"/>
          <p:cNvSpPr/>
          <p:nvPr/>
        </p:nvSpPr>
        <p:spPr>
          <a:xfrm>
            <a:off x="4456300" y="2166313"/>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8"/>
          <p:cNvSpPr/>
          <p:nvPr/>
        </p:nvSpPr>
        <p:spPr>
          <a:xfrm>
            <a:off x="4456300" y="2947988"/>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p:nvPr/>
        </p:nvSpPr>
        <p:spPr>
          <a:xfrm>
            <a:off x="3257375" y="2476750"/>
            <a:ext cx="442200" cy="314400"/>
          </a:xfrm>
          <a:prstGeom prst="notched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0" name="Google Shape;490;p48"/>
          <p:cNvSpPr txBox="1"/>
          <p:nvPr/>
        </p:nvSpPr>
        <p:spPr>
          <a:xfrm>
            <a:off x="5653250" y="2694538"/>
            <a:ext cx="225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Combined Feature</a:t>
            </a:r>
            <a:endParaRPr>
              <a:solidFill>
                <a:srgbClr val="9900FF"/>
              </a:solidFill>
            </a:endParaRPr>
          </a:p>
          <a:p>
            <a:pPr indent="0" lvl="0" marL="0" rtl="0" algn="ctr">
              <a:spcBef>
                <a:spcPts val="0"/>
              </a:spcBef>
              <a:spcAft>
                <a:spcPts val="0"/>
              </a:spcAft>
              <a:buNone/>
            </a:pPr>
            <a:r>
              <a:rPr lang="en">
                <a:solidFill>
                  <a:srgbClr val="9900FF"/>
                </a:solidFill>
              </a:rPr>
              <a:t>of node 5</a:t>
            </a:r>
            <a:endParaRPr>
              <a:solidFill>
                <a:srgbClr val="9900FF"/>
              </a:solidFill>
            </a:endParaRPr>
          </a:p>
        </p:txBody>
      </p:sp>
      <p:sp>
        <p:nvSpPr>
          <p:cNvPr id="491" name="Google Shape;491;p48"/>
          <p:cNvSpPr txBox="1"/>
          <p:nvPr/>
        </p:nvSpPr>
        <p:spPr>
          <a:xfrm>
            <a:off x="5258300" y="902438"/>
            <a:ext cx="180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000FF"/>
              </a:solidFill>
            </a:endParaRPr>
          </a:p>
          <a:p>
            <a:pPr indent="0" lvl="0" marL="0" rtl="0" algn="ctr">
              <a:spcBef>
                <a:spcPts val="0"/>
              </a:spcBef>
              <a:spcAft>
                <a:spcPts val="0"/>
              </a:spcAft>
              <a:buNone/>
            </a:pPr>
            <a:r>
              <a:rPr lang="en">
                <a:solidFill>
                  <a:srgbClr val="0000FF"/>
                </a:solidFill>
              </a:rPr>
              <a:t> Node embedding </a:t>
            </a:r>
            <a:endParaRPr>
              <a:solidFill>
                <a:srgbClr val="0000FF"/>
              </a:solidFill>
            </a:endParaRPr>
          </a:p>
          <a:p>
            <a:pPr indent="0" lvl="0" marL="0" rtl="0" algn="ctr">
              <a:spcBef>
                <a:spcPts val="0"/>
              </a:spcBef>
              <a:spcAft>
                <a:spcPts val="0"/>
              </a:spcAft>
              <a:buNone/>
            </a:pPr>
            <a:r>
              <a:rPr lang="en">
                <a:solidFill>
                  <a:srgbClr val="0000FF"/>
                </a:solidFill>
              </a:rPr>
              <a:t>of node 5</a:t>
            </a:r>
            <a:endParaRPr>
              <a:solidFill>
                <a:srgbClr val="0000FF"/>
              </a:solidFill>
            </a:endParaRPr>
          </a:p>
        </p:txBody>
      </p:sp>
      <p:sp>
        <p:nvSpPr>
          <p:cNvPr id="492" name="Google Shape;492;p48"/>
          <p:cNvSpPr/>
          <p:nvPr/>
        </p:nvSpPr>
        <p:spPr>
          <a:xfrm>
            <a:off x="6066861" y="1718603"/>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8"/>
          <p:cNvSpPr txBox="1"/>
          <p:nvPr/>
        </p:nvSpPr>
        <p:spPr>
          <a:xfrm>
            <a:off x="5976550" y="1974738"/>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Concat</a:t>
            </a:r>
            <a:endParaRPr/>
          </a:p>
        </p:txBody>
      </p:sp>
      <p:sp>
        <p:nvSpPr>
          <p:cNvPr id="494" name="Google Shape;494;p48"/>
          <p:cNvSpPr txBox="1"/>
          <p:nvPr/>
        </p:nvSpPr>
        <p:spPr>
          <a:xfrm>
            <a:off x="6880350" y="1131038"/>
            <a:ext cx="152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45F06"/>
                </a:solidFill>
              </a:rPr>
              <a:t>Text Feature </a:t>
            </a:r>
            <a:endParaRPr>
              <a:solidFill>
                <a:srgbClr val="B45F06"/>
              </a:solidFill>
            </a:endParaRPr>
          </a:p>
          <a:p>
            <a:pPr indent="0" lvl="0" marL="0" rtl="0" algn="ctr">
              <a:spcBef>
                <a:spcPts val="0"/>
              </a:spcBef>
              <a:spcAft>
                <a:spcPts val="0"/>
              </a:spcAft>
              <a:buNone/>
            </a:pPr>
            <a:r>
              <a:rPr lang="en">
                <a:solidFill>
                  <a:srgbClr val="B45F06"/>
                </a:solidFill>
              </a:rPr>
              <a:t>of node 5</a:t>
            </a:r>
            <a:endParaRPr>
              <a:solidFill>
                <a:srgbClr val="B45F06"/>
              </a:solidFill>
            </a:endParaRPr>
          </a:p>
        </p:txBody>
      </p:sp>
      <p:sp>
        <p:nvSpPr>
          <p:cNvPr id="495" name="Google Shape;495;p48"/>
          <p:cNvSpPr/>
          <p:nvPr/>
        </p:nvSpPr>
        <p:spPr>
          <a:xfrm>
            <a:off x="6676461" y="2374928"/>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p:nvPr/>
        </p:nvSpPr>
        <p:spPr>
          <a:xfrm>
            <a:off x="7476111" y="1697703"/>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8"/>
          <p:cNvSpPr txBox="1"/>
          <p:nvPr/>
        </p:nvSpPr>
        <p:spPr>
          <a:xfrm>
            <a:off x="6029000" y="3497500"/>
            <a:ext cx="27882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MLP</a:t>
            </a:r>
            <a:endParaRPr/>
          </a:p>
        </p:txBody>
      </p:sp>
      <p:sp>
        <p:nvSpPr>
          <p:cNvPr id="498" name="Google Shape;498;p48"/>
          <p:cNvSpPr txBox="1"/>
          <p:nvPr/>
        </p:nvSpPr>
        <p:spPr>
          <a:xfrm>
            <a:off x="7257450" y="2713038"/>
            <a:ext cx="225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Combined Feature</a:t>
            </a:r>
            <a:endParaRPr>
              <a:solidFill>
                <a:srgbClr val="9900FF"/>
              </a:solidFill>
            </a:endParaRPr>
          </a:p>
          <a:p>
            <a:pPr indent="0" lvl="0" marL="0" rtl="0" algn="ctr">
              <a:spcBef>
                <a:spcPts val="0"/>
              </a:spcBef>
              <a:spcAft>
                <a:spcPts val="0"/>
              </a:spcAft>
              <a:buNone/>
            </a:pPr>
            <a:r>
              <a:rPr lang="en">
                <a:solidFill>
                  <a:srgbClr val="9900FF"/>
                </a:solidFill>
              </a:rPr>
              <a:t>of node 1-4</a:t>
            </a:r>
            <a:endParaRPr>
              <a:solidFill>
                <a:srgbClr val="9900FF"/>
              </a:solidFill>
            </a:endParaRPr>
          </a:p>
        </p:txBody>
      </p:sp>
      <p:sp>
        <p:nvSpPr>
          <p:cNvPr id="499" name="Google Shape;499;p48"/>
          <p:cNvSpPr/>
          <p:nvPr/>
        </p:nvSpPr>
        <p:spPr>
          <a:xfrm>
            <a:off x="6676461" y="3235578"/>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p:nvPr/>
        </p:nvSpPr>
        <p:spPr>
          <a:xfrm>
            <a:off x="8385261" y="3235578"/>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p:nvPr/>
        </p:nvSpPr>
        <p:spPr>
          <a:xfrm>
            <a:off x="7412536" y="3897703"/>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txBox="1"/>
          <p:nvPr/>
        </p:nvSpPr>
        <p:spPr>
          <a:xfrm>
            <a:off x="6900575" y="4214388"/>
            <a:ext cx="12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Score (i, j)</a:t>
            </a:r>
            <a:endParaRPr/>
          </a:p>
        </p:txBody>
      </p:sp>
      <p:sp>
        <p:nvSpPr>
          <p:cNvPr id="503" name="Google Shape;503;p48"/>
          <p:cNvSpPr txBox="1"/>
          <p:nvPr/>
        </p:nvSpPr>
        <p:spPr>
          <a:xfrm rot="5400000">
            <a:off x="8141400" y="1985513"/>
            <a:ext cx="89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a:t>
            </a:r>
            <a:endParaRPr sz="3000"/>
          </a:p>
        </p:txBody>
      </p:sp>
      <p:sp>
        <p:nvSpPr>
          <p:cNvPr id="504" name="Google Shape;504;p48"/>
          <p:cNvSpPr txBox="1"/>
          <p:nvPr/>
        </p:nvSpPr>
        <p:spPr>
          <a:xfrm>
            <a:off x="3672900" y="4041100"/>
            <a:ext cx="18066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Embedding Lookup</a:t>
            </a:r>
            <a:endParaRPr/>
          </a:p>
        </p:txBody>
      </p:sp>
      <p:sp>
        <p:nvSpPr>
          <p:cNvPr id="505" name="Google Shape;505;p48"/>
          <p:cNvSpPr/>
          <p:nvPr/>
        </p:nvSpPr>
        <p:spPr>
          <a:xfrm>
            <a:off x="4458938" y="3729663"/>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4518988" y="4441288"/>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a:off x="3509825" y="2228275"/>
            <a:ext cx="2143500" cy="970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txBox="1"/>
          <p:nvPr/>
        </p:nvSpPr>
        <p:spPr>
          <a:xfrm>
            <a:off x="5403450" y="2020500"/>
            <a:ext cx="18066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S</a:t>
            </a:r>
            <a:r>
              <a:rPr b="1" lang="en">
                <a:solidFill>
                  <a:schemeClr val="lt1"/>
                </a:solidFill>
              </a:rPr>
              <a:t>peed bottleneck</a:t>
            </a:r>
            <a:endParaRPr b="1">
              <a:solidFill>
                <a:schemeClr val="lt1"/>
              </a:solidFill>
            </a:endParaRPr>
          </a:p>
        </p:txBody>
      </p:sp>
      <p:pic>
        <p:nvPicPr>
          <p:cNvPr id="509" name="Google Shape;509;p48"/>
          <p:cNvPicPr preferRelativeResize="0"/>
          <p:nvPr/>
        </p:nvPicPr>
        <p:blipFill>
          <a:blip r:embed="rId3">
            <a:alphaModFix/>
          </a:blip>
          <a:stretch>
            <a:fillRect/>
          </a:stretch>
        </p:blipFill>
        <p:spPr>
          <a:xfrm>
            <a:off x="82350" y="1536540"/>
            <a:ext cx="3241799" cy="1068109"/>
          </a:xfrm>
          <a:prstGeom prst="rect">
            <a:avLst/>
          </a:prstGeom>
          <a:noFill/>
          <a:ln>
            <a:noFill/>
          </a:ln>
        </p:spPr>
      </p:pic>
      <p:sp>
        <p:nvSpPr>
          <p:cNvPr id="510" name="Google Shape;510;p48"/>
          <p:cNvSpPr/>
          <p:nvPr/>
        </p:nvSpPr>
        <p:spPr>
          <a:xfrm>
            <a:off x="1346675" y="2290250"/>
            <a:ext cx="1910700" cy="31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new paper added as node 5</a:t>
            </a:r>
            <a:endParaRPr/>
          </a:p>
        </p:txBody>
      </p:sp>
      <p:sp>
        <p:nvSpPr>
          <p:cNvPr id="511" name="Google Shape;511;p48"/>
          <p:cNvSpPr/>
          <p:nvPr/>
        </p:nvSpPr>
        <p:spPr>
          <a:xfrm>
            <a:off x="355375" y="3123525"/>
            <a:ext cx="3195300" cy="9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rPr>
              <a:t>Need to re-train ProNE, which is expensive!</a:t>
            </a:r>
            <a:endParaRPr b="1" sz="2000">
              <a:solidFill>
                <a:schemeClr val="dk1"/>
              </a:solidFill>
            </a:endParaRPr>
          </a:p>
          <a:p>
            <a:pPr indent="0" lvl="0" marL="0" rtl="0" algn="l">
              <a:spcBef>
                <a:spcPts val="0"/>
              </a:spcBef>
              <a:spcAft>
                <a:spcPts val="0"/>
              </a:spcAft>
              <a:buClr>
                <a:schemeClr val="dk1"/>
              </a:buClr>
              <a:buSzPts val="1100"/>
              <a:buFont typeface="Arial"/>
              <a:buNone/>
            </a:pPr>
            <a:r>
              <a:rPr b="1" lang="en" sz="2000">
                <a:solidFill>
                  <a:schemeClr val="dk1"/>
                </a:solidFill>
              </a:rPr>
              <a:t>Or approximate</a:t>
            </a:r>
            <a:endParaRPr b="1" sz="2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9"/>
          <p:cNvSpPr txBox="1"/>
          <p:nvPr>
            <p:ph type="title"/>
          </p:nvPr>
        </p:nvSpPr>
        <p:spPr>
          <a:xfrm>
            <a:off x="311700" y="216425"/>
            <a:ext cx="5662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#2: Deep</a:t>
            </a:r>
            <a:r>
              <a:rPr lang="en"/>
              <a:t> Encoding</a:t>
            </a:r>
            <a:endParaRPr/>
          </a:p>
        </p:txBody>
      </p:sp>
      <p:sp>
        <p:nvSpPr>
          <p:cNvPr id="517" name="Google Shape;517;p49"/>
          <p:cNvSpPr txBox="1"/>
          <p:nvPr>
            <p:ph idx="1" type="body"/>
          </p:nvPr>
        </p:nvSpPr>
        <p:spPr>
          <a:xfrm>
            <a:off x="458550" y="789125"/>
            <a:ext cx="2779500" cy="46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Encoder is GNN</a:t>
            </a:r>
            <a:endParaRPr/>
          </a:p>
        </p:txBody>
      </p:sp>
      <p:sp>
        <p:nvSpPr>
          <p:cNvPr id="518" name="Google Shape;518;p49"/>
          <p:cNvSpPr txBox="1"/>
          <p:nvPr/>
        </p:nvSpPr>
        <p:spPr>
          <a:xfrm>
            <a:off x="2362075" y="2133025"/>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GNN Encoder</a:t>
            </a:r>
            <a:endParaRPr/>
          </a:p>
        </p:txBody>
      </p:sp>
      <p:sp>
        <p:nvSpPr>
          <p:cNvPr id="519" name="Google Shape;519;p49"/>
          <p:cNvSpPr txBox="1"/>
          <p:nvPr/>
        </p:nvSpPr>
        <p:spPr>
          <a:xfrm>
            <a:off x="1796575" y="1413225"/>
            <a:ext cx="15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Citation </a:t>
            </a:r>
            <a:r>
              <a:rPr lang="en">
                <a:solidFill>
                  <a:srgbClr val="0000FF"/>
                </a:solidFill>
              </a:rPr>
              <a:t>Graph</a:t>
            </a:r>
            <a:endParaRPr>
              <a:solidFill>
                <a:srgbClr val="0000FF"/>
              </a:solidFill>
            </a:endParaRPr>
          </a:p>
        </p:txBody>
      </p:sp>
      <p:sp>
        <p:nvSpPr>
          <p:cNvPr id="520" name="Google Shape;520;p49"/>
          <p:cNvSpPr/>
          <p:nvPr/>
        </p:nvSpPr>
        <p:spPr>
          <a:xfrm>
            <a:off x="2452375" y="180277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txBox="1"/>
          <p:nvPr/>
        </p:nvSpPr>
        <p:spPr>
          <a:xfrm>
            <a:off x="2286025" y="2837525"/>
            <a:ext cx="18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Combined Features </a:t>
            </a:r>
            <a:r>
              <a:rPr lang="en">
                <a:solidFill>
                  <a:srgbClr val="9900FF"/>
                </a:solidFill>
              </a:rPr>
              <a:t>(Context + Text)</a:t>
            </a:r>
            <a:endParaRPr>
              <a:solidFill>
                <a:srgbClr val="9900FF"/>
              </a:solidFill>
            </a:endParaRPr>
          </a:p>
        </p:txBody>
      </p:sp>
      <p:sp>
        <p:nvSpPr>
          <p:cNvPr id="522" name="Google Shape;522;p49"/>
          <p:cNvSpPr/>
          <p:nvPr/>
        </p:nvSpPr>
        <p:spPr>
          <a:xfrm>
            <a:off x="3061975" y="2584450"/>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txBox="1"/>
          <p:nvPr/>
        </p:nvSpPr>
        <p:spPr>
          <a:xfrm>
            <a:off x="3349275" y="1428525"/>
            <a:ext cx="19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45F06"/>
                </a:solidFill>
                <a:highlight>
                  <a:schemeClr val="lt1"/>
                </a:highlight>
              </a:rPr>
              <a:t>Node Features (Text)</a:t>
            </a:r>
            <a:endParaRPr>
              <a:solidFill>
                <a:srgbClr val="B45F06"/>
              </a:solidFill>
              <a:highlight>
                <a:schemeClr val="lt1"/>
              </a:highlight>
            </a:endParaRPr>
          </a:p>
        </p:txBody>
      </p:sp>
      <p:sp>
        <p:nvSpPr>
          <p:cNvPr id="524" name="Google Shape;524;p49"/>
          <p:cNvSpPr/>
          <p:nvPr/>
        </p:nvSpPr>
        <p:spPr>
          <a:xfrm>
            <a:off x="3595375" y="180277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the GNN on a new paper? </a:t>
            </a:r>
            <a:endParaRPr/>
          </a:p>
        </p:txBody>
      </p:sp>
      <p:sp>
        <p:nvSpPr>
          <p:cNvPr id="531" name="Google Shape;531;p50"/>
          <p:cNvSpPr txBox="1"/>
          <p:nvPr/>
        </p:nvSpPr>
        <p:spPr>
          <a:xfrm>
            <a:off x="4654025" y="2253875"/>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GNN Encoder</a:t>
            </a:r>
            <a:endParaRPr/>
          </a:p>
        </p:txBody>
      </p:sp>
      <p:sp>
        <p:nvSpPr>
          <p:cNvPr id="532" name="Google Shape;532;p50"/>
          <p:cNvSpPr txBox="1"/>
          <p:nvPr/>
        </p:nvSpPr>
        <p:spPr>
          <a:xfrm>
            <a:off x="4303900" y="1239675"/>
            <a:ext cx="142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rPr>
              <a:t>Induced graph </a:t>
            </a:r>
            <a:endParaRPr b="1">
              <a:solidFill>
                <a:srgbClr val="0000FF"/>
              </a:solidFill>
            </a:endParaRPr>
          </a:p>
          <a:p>
            <a:pPr indent="0" lvl="0" marL="0" rtl="0" algn="l">
              <a:spcBef>
                <a:spcPts val="0"/>
              </a:spcBef>
              <a:spcAft>
                <a:spcPts val="0"/>
              </a:spcAft>
              <a:buNone/>
            </a:pPr>
            <a:r>
              <a:rPr b="1" lang="en">
                <a:solidFill>
                  <a:srgbClr val="0000FF"/>
                </a:solidFill>
              </a:rPr>
              <a:t>of node 5</a:t>
            </a:r>
            <a:endParaRPr b="1">
              <a:solidFill>
                <a:srgbClr val="0000FF"/>
              </a:solidFill>
            </a:endParaRPr>
          </a:p>
        </p:txBody>
      </p:sp>
      <p:sp>
        <p:nvSpPr>
          <p:cNvPr id="533" name="Google Shape;533;p50"/>
          <p:cNvSpPr/>
          <p:nvPr/>
        </p:nvSpPr>
        <p:spPr>
          <a:xfrm>
            <a:off x="4744325" y="192362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0"/>
          <p:cNvSpPr/>
          <p:nvPr/>
        </p:nvSpPr>
        <p:spPr>
          <a:xfrm>
            <a:off x="5353925" y="2705300"/>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0"/>
          <p:cNvSpPr txBox="1"/>
          <p:nvPr/>
        </p:nvSpPr>
        <p:spPr>
          <a:xfrm>
            <a:off x="5631725" y="1239675"/>
            <a:ext cx="18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highlight>
                  <a:schemeClr val="lt1"/>
                </a:highlight>
              </a:rPr>
              <a:t>Node features of the induced graph</a:t>
            </a:r>
            <a:endParaRPr b="1">
              <a:solidFill>
                <a:srgbClr val="B45F06"/>
              </a:solidFill>
              <a:highlight>
                <a:schemeClr val="lt1"/>
              </a:highlight>
            </a:endParaRPr>
          </a:p>
        </p:txBody>
      </p:sp>
      <p:sp>
        <p:nvSpPr>
          <p:cNvPr id="536" name="Google Shape;536;p50"/>
          <p:cNvSpPr/>
          <p:nvPr/>
        </p:nvSpPr>
        <p:spPr>
          <a:xfrm>
            <a:off x="5887325" y="192362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8" name="Google Shape;538;p50"/>
          <p:cNvPicPr preferRelativeResize="0"/>
          <p:nvPr/>
        </p:nvPicPr>
        <p:blipFill>
          <a:blip r:embed="rId3">
            <a:alphaModFix/>
          </a:blip>
          <a:stretch>
            <a:fillRect/>
          </a:stretch>
        </p:blipFill>
        <p:spPr>
          <a:xfrm>
            <a:off x="82350" y="1536540"/>
            <a:ext cx="3241799" cy="1068109"/>
          </a:xfrm>
          <a:prstGeom prst="rect">
            <a:avLst/>
          </a:prstGeom>
          <a:noFill/>
          <a:ln>
            <a:noFill/>
          </a:ln>
        </p:spPr>
      </p:pic>
      <p:sp>
        <p:nvSpPr>
          <p:cNvPr id="539" name="Google Shape;539;p50"/>
          <p:cNvSpPr/>
          <p:nvPr/>
        </p:nvSpPr>
        <p:spPr>
          <a:xfrm>
            <a:off x="3409775" y="2476750"/>
            <a:ext cx="442200" cy="314400"/>
          </a:xfrm>
          <a:prstGeom prst="notched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p:nvPr/>
        </p:nvSpPr>
        <p:spPr>
          <a:xfrm>
            <a:off x="311700" y="2967200"/>
            <a:ext cx="2788200" cy="177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Small updates</a:t>
            </a:r>
            <a:r>
              <a:rPr b="1" lang="en" sz="2000">
                <a:solidFill>
                  <a:schemeClr val="dk1"/>
                </a:solidFill>
              </a:rPr>
              <a:t> can be </a:t>
            </a:r>
            <a:r>
              <a:rPr b="1" lang="en" sz="2000">
                <a:solidFill>
                  <a:schemeClr val="dk1"/>
                </a:solidFill>
              </a:rPr>
              <a:t>handled by inference only</a:t>
            </a:r>
            <a:r>
              <a:rPr b="1" lang="en" sz="2000">
                <a:solidFill>
                  <a:schemeClr val="dk1"/>
                </a:solidFill>
              </a:rPr>
              <a:t>.</a:t>
            </a:r>
            <a:endParaRPr b="1" sz="2000">
              <a:solidFill>
                <a:schemeClr val="dk1"/>
              </a:solidFill>
            </a:endParaRPr>
          </a:p>
          <a:p>
            <a:pPr indent="0" lvl="0" marL="0" rtl="0" algn="l">
              <a:spcBef>
                <a:spcPts val="0"/>
              </a:spcBef>
              <a:spcAft>
                <a:spcPts val="0"/>
              </a:spcAft>
              <a:buNone/>
            </a:pPr>
            <a:r>
              <a:t/>
            </a:r>
            <a:endParaRPr b="1" sz="2000">
              <a:solidFill>
                <a:schemeClr val="dk1"/>
              </a:solidFill>
            </a:endParaRPr>
          </a:p>
          <a:p>
            <a:pPr indent="0" lvl="0" marL="0" rtl="0" algn="l">
              <a:spcBef>
                <a:spcPts val="0"/>
              </a:spcBef>
              <a:spcAft>
                <a:spcPts val="0"/>
              </a:spcAft>
              <a:buNone/>
            </a:pPr>
            <a:r>
              <a:rPr b="1" lang="en" sz="2000">
                <a:solidFill>
                  <a:schemeClr val="dk1"/>
                </a:solidFill>
              </a:rPr>
              <a:t>No training needed.  </a:t>
            </a:r>
            <a:endParaRPr b="1" sz="2000">
              <a:solidFill>
                <a:schemeClr val="dk1"/>
              </a:solidFill>
            </a:endParaRPr>
          </a:p>
          <a:p>
            <a:pPr indent="0" lvl="0" marL="0" rtl="0" algn="l">
              <a:spcBef>
                <a:spcPts val="0"/>
              </a:spcBef>
              <a:spcAft>
                <a:spcPts val="0"/>
              </a:spcAft>
              <a:buNone/>
            </a:pPr>
            <a:r>
              <a:t/>
            </a:r>
            <a:endParaRPr b="1" sz="2000"/>
          </a:p>
        </p:txBody>
      </p:sp>
      <p:sp>
        <p:nvSpPr>
          <p:cNvPr id="541" name="Google Shape;541;p50"/>
          <p:cNvSpPr/>
          <p:nvPr/>
        </p:nvSpPr>
        <p:spPr>
          <a:xfrm>
            <a:off x="1346675" y="2290250"/>
            <a:ext cx="1910700" cy="31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new paper added as node 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the GNN on a new paper? </a:t>
            </a:r>
            <a:endParaRPr/>
          </a:p>
        </p:txBody>
      </p:sp>
      <p:sp>
        <p:nvSpPr>
          <p:cNvPr id="547" name="Google Shape;547;p51"/>
          <p:cNvSpPr txBox="1"/>
          <p:nvPr/>
        </p:nvSpPr>
        <p:spPr>
          <a:xfrm>
            <a:off x="4654025" y="2253875"/>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GNN Encoder</a:t>
            </a:r>
            <a:endParaRPr/>
          </a:p>
        </p:txBody>
      </p:sp>
      <p:sp>
        <p:nvSpPr>
          <p:cNvPr id="548" name="Google Shape;548;p51"/>
          <p:cNvSpPr txBox="1"/>
          <p:nvPr/>
        </p:nvSpPr>
        <p:spPr>
          <a:xfrm>
            <a:off x="4303900" y="1239675"/>
            <a:ext cx="142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rPr>
              <a:t>Induced</a:t>
            </a:r>
            <a:r>
              <a:rPr b="1" lang="en">
                <a:solidFill>
                  <a:srgbClr val="0000FF"/>
                </a:solidFill>
              </a:rPr>
              <a:t> graph </a:t>
            </a:r>
            <a:endParaRPr b="1">
              <a:solidFill>
                <a:srgbClr val="0000FF"/>
              </a:solidFill>
            </a:endParaRPr>
          </a:p>
          <a:p>
            <a:pPr indent="0" lvl="0" marL="0" rtl="0" algn="l">
              <a:spcBef>
                <a:spcPts val="0"/>
              </a:spcBef>
              <a:spcAft>
                <a:spcPts val="0"/>
              </a:spcAft>
              <a:buNone/>
            </a:pPr>
            <a:r>
              <a:rPr b="1" lang="en">
                <a:solidFill>
                  <a:srgbClr val="0000FF"/>
                </a:solidFill>
              </a:rPr>
              <a:t>of node 5</a:t>
            </a:r>
            <a:endParaRPr b="1">
              <a:solidFill>
                <a:srgbClr val="0000FF"/>
              </a:solidFill>
            </a:endParaRPr>
          </a:p>
        </p:txBody>
      </p:sp>
      <p:sp>
        <p:nvSpPr>
          <p:cNvPr id="549" name="Google Shape;549;p51"/>
          <p:cNvSpPr/>
          <p:nvPr/>
        </p:nvSpPr>
        <p:spPr>
          <a:xfrm>
            <a:off x="4744325" y="192362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1"/>
          <p:cNvSpPr txBox="1"/>
          <p:nvPr/>
        </p:nvSpPr>
        <p:spPr>
          <a:xfrm>
            <a:off x="4577975" y="2882175"/>
            <a:ext cx="18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Combined Feature of node 5 </a:t>
            </a:r>
            <a:endParaRPr>
              <a:solidFill>
                <a:srgbClr val="9900FF"/>
              </a:solidFill>
            </a:endParaRPr>
          </a:p>
        </p:txBody>
      </p:sp>
      <p:sp>
        <p:nvSpPr>
          <p:cNvPr id="551" name="Google Shape;551;p51"/>
          <p:cNvSpPr/>
          <p:nvPr/>
        </p:nvSpPr>
        <p:spPr>
          <a:xfrm>
            <a:off x="5353925" y="2705300"/>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1"/>
          <p:cNvSpPr txBox="1"/>
          <p:nvPr/>
        </p:nvSpPr>
        <p:spPr>
          <a:xfrm>
            <a:off x="5631725" y="1239675"/>
            <a:ext cx="18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highlight>
                  <a:schemeClr val="lt1"/>
                </a:highlight>
              </a:rPr>
              <a:t>Node features of the </a:t>
            </a:r>
            <a:r>
              <a:rPr b="1" lang="en">
                <a:solidFill>
                  <a:srgbClr val="B45F06"/>
                </a:solidFill>
                <a:highlight>
                  <a:schemeClr val="lt1"/>
                </a:highlight>
              </a:rPr>
              <a:t>induced</a:t>
            </a:r>
            <a:r>
              <a:rPr b="1" lang="en">
                <a:solidFill>
                  <a:srgbClr val="B45F06"/>
                </a:solidFill>
                <a:highlight>
                  <a:schemeClr val="lt1"/>
                </a:highlight>
              </a:rPr>
              <a:t> graph</a:t>
            </a:r>
            <a:endParaRPr b="1">
              <a:solidFill>
                <a:srgbClr val="B45F06"/>
              </a:solidFill>
              <a:highlight>
                <a:schemeClr val="lt1"/>
              </a:highlight>
            </a:endParaRPr>
          </a:p>
        </p:txBody>
      </p:sp>
      <p:sp>
        <p:nvSpPr>
          <p:cNvPr id="553" name="Google Shape;553;p51"/>
          <p:cNvSpPr/>
          <p:nvPr/>
        </p:nvSpPr>
        <p:spPr>
          <a:xfrm>
            <a:off x="5887325" y="192362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5" name="Google Shape;555;p51"/>
          <p:cNvSpPr txBox="1"/>
          <p:nvPr/>
        </p:nvSpPr>
        <p:spPr>
          <a:xfrm>
            <a:off x="6873575" y="2882175"/>
            <a:ext cx="18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 Combined features for nodes 1-4</a:t>
            </a:r>
            <a:endParaRPr>
              <a:solidFill>
                <a:srgbClr val="9900FF"/>
              </a:solidFill>
            </a:endParaRPr>
          </a:p>
        </p:txBody>
      </p:sp>
      <p:sp>
        <p:nvSpPr>
          <p:cNvPr id="556" name="Google Shape;556;p51"/>
          <p:cNvSpPr txBox="1"/>
          <p:nvPr/>
        </p:nvSpPr>
        <p:spPr>
          <a:xfrm>
            <a:off x="4654025" y="3767513"/>
            <a:ext cx="42438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MLP</a:t>
            </a:r>
            <a:endParaRPr/>
          </a:p>
        </p:txBody>
      </p:sp>
      <p:sp>
        <p:nvSpPr>
          <p:cNvPr id="557" name="Google Shape;557;p51"/>
          <p:cNvSpPr/>
          <p:nvPr/>
        </p:nvSpPr>
        <p:spPr>
          <a:xfrm>
            <a:off x="6604636" y="416771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1"/>
          <p:cNvSpPr txBox="1"/>
          <p:nvPr/>
        </p:nvSpPr>
        <p:spPr>
          <a:xfrm>
            <a:off x="6260475" y="4343550"/>
            <a:ext cx="12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Score (i, j)</a:t>
            </a:r>
            <a:endParaRPr/>
          </a:p>
        </p:txBody>
      </p:sp>
      <p:sp>
        <p:nvSpPr>
          <p:cNvPr id="559" name="Google Shape;559;p51"/>
          <p:cNvSpPr/>
          <p:nvPr/>
        </p:nvSpPr>
        <p:spPr>
          <a:xfrm>
            <a:off x="5353936" y="346446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1"/>
          <p:cNvSpPr/>
          <p:nvPr/>
        </p:nvSpPr>
        <p:spPr>
          <a:xfrm>
            <a:off x="7669486" y="350561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51"/>
          <p:cNvPicPr preferRelativeResize="0"/>
          <p:nvPr/>
        </p:nvPicPr>
        <p:blipFill>
          <a:blip r:embed="rId3">
            <a:alphaModFix/>
          </a:blip>
          <a:stretch>
            <a:fillRect/>
          </a:stretch>
        </p:blipFill>
        <p:spPr>
          <a:xfrm>
            <a:off x="82350" y="1536540"/>
            <a:ext cx="3241799" cy="1068109"/>
          </a:xfrm>
          <a:prstGeom prst="rect">
            <a:avLst/>
          </a:prstGeom>
          <a:noFill/>
          <a:ln>
            <a:noFill/>
          </a:ln>
        </p:spPr>
      </p:pic>
      <p:sp>
        <p:nvSpPr>
          <p:cNvPr id="562" name="Google Shape;562;p51"/>
          <p:cNvSpPr/>
          <p:nvPr/>
        </p:nvSpPr>
        <p:spPr>
          <a:xfrm>
            <a:off x="3409775" y="2476750"/>
            <a:ext cx="442200" cy="314400"/>
          </a:xfrm>
          <a:prstGeom prst="notched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a:off x="311700" y="2967200"/>
            <a:ext cx="2788200" cy="177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Small updates can be handled by inference only.</a:t>
            </a:r>
            <a:endParaRPr b="1" sz="2000">
              <a:solidFill>
                <a:schemeClr val="dk1"/>
              </a:solidFill>
            </a:endParaRPr>
          </a:p>
          <a:p>
            <a:pPr indent="0" lvl="0" marL="0" rtl="0" algn="l">
              <a:spcBef>
                <a:spcPts val="0"/>
              </a:spcBef>
              <a:spcAft>
                <a:spcPts val="0"/>
              </a:spcAft>
              <a:buNone/>
            </a:pPr>
            <a:r>
              <a:t/>
            </a:r>
            <a:endParaRPr b="1" sz="2000">
              <a:solidFill>
                <a:schemeClr val="dk1"/>
              </a:solidFill>
            </a:endParaRPr>
          </a:p>
          <a:p>
            <a:pPr indent="0" lvl="0" marL="0" rtl="0" algn="l">
              <a:spcBef>
                <a:spcPts val="0"/>
              </a:spcBef>
              <a:spcAft>
                <a:spcPts val="0"/>
              </a:spcAft>
              <a:buNone/>
            </a:pPr>
            <a:r>
              <a:rPr b="1" lang="en" sz="2000">
                <a:solidFill>
                  <a:schemeClr val="dk1"/>
                </a:solidFill>
              </a:rPr>
              <a:t>No training needed.  </a:t>
            </a:r>
            <a:endParaRPr b="1" sz="2000">
              <a:solidFill>
                <a:schemeClr val="dk1"/>
              </a:solidFill>
            </a:endParaRPr>
          </a:p>
          <a:p>
            <a:pPr indent="0" lvl="0" marL="0" rtl="0" algn="l">
              <a:spcBef>
                <a:spcPts val="0"/>
              </a:spcBef>
              <a:spcAft>
                <a:spcPts val="0"/>
              </a:spcAft>
              <a:buNone/>
            </a:pPr>
            <a:r>
              <a:t/>
            </a:r>
            <a:endParaRPr b="1" sz="2000"/>
          </a:p>
        </p:txBody>
      </p:sp>
      <p:sp>
        <p:nvSpPr>
          <p:cNvPr id="564" name="Google Shape;564;p51"/>
          <p:cNvSpPr/>
          <p:nvPr/>
        </p:nvSpPr>
        <p:spPr>
          <a:xfrm>
            <a:off x="1346675" y="2290250"/>
            <a:ext cx="1910700" cy="31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new paper added as node 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to do with a </a:t>
            </a:r>
            <a:r>
              <a:rPr b="1" lang="en"/>
              <a:t>new paper</a:t>
            </a:r>
            <a:r>
              <a:rPr lang="en"/>
              <a:t>?</a:t>
            </a:r>
            <a:endParaRPr/>
          </a:p>
        </p:txBody>
      </p:sp>
      <p:sp>
        <p:nvSpPr>
          <p:cNvPr id="74" name="Google Shape;7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the GNN on a new paper? </a:t>
            </a:r>
            <a:endParaRPr/>
          </a:p>
        </p:txBody>
      </p:sp>
      <p:sp>
        <p:nvSpPr>
          <p:cNvPr id="570" name="Google Shape;570;p52"/>
          <p:cNvSpPr txBox="1"/>
          <p:nvPr/>
        </p:nvSpPr>
        <p:spPr>
          <a:xfrm>
            <a:off x="4654025" y="2253875"/>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GNN Encoder</a:t>
            </a:r>
            <a:endParaRPr/>
          </a:p>
        </p:txBody>
      </p:sp>
      <p:sp>
        <p:nvSpPr>
          <p:cNvPr id="571" name="Google Shape;571;p52"/>
          <p:cNvSpPr txBox="1"/>
          <p:nvPr/>
        </p:nvSpPr>
        <p:spPr>
          <a:xfrm>
            <a:off x="4303900" y="1239675"/>
            <a:ext cx="142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rPr>
              <a:t>Induced graph </a:t>
            </a:r>
            <a:endParaRPr b="1">
              <a:solidFill>
                <a:srgbClr val="0000FF"/>
              </a:solidFill>
            </a:endParaRPr>
          </a:p>
          <a:p>
            <a:pPr indent="0" lvl="0" marL="0" rtl="0" algn="l">
              <a:spcBef>
                <a:spcPts val="0"/>
              </a:spcBef>
              <a:spcAft>
                <a:spcPts val="0"/>
              </a:spcAft>
              <a:buNone/>
            </a:pPr>
            <a:r>
              <a:rPr b="1" lang="en">
                <a:solidFill>
                  <a:srgbClr val="0000FF"/>
                </a:solidFill>
              </a:rPr>
              <a:t>of node 5</a:t>
            </a:r>
            <a:endParaRPr b="1">
              <a:solidFill>
                <a:srgbClr val="0000FF"/>
              </a:solidFill>
            </a:endParaRPr>
          </a:p>
        </p:txBody>
      </p:sp>
      <p:sp>
        <p:nvSpPr>
          <p:cNvPr id="572" name="Google Shape;572;p52"/>
          <p:cNvSpPr/>
          <p:nvPr/>
        </p:nvSpPr>
        <p:spPr>
          <a:xfrm>
            <a:off x="4744325" y="192362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2"/>
          <p:cNvSpPr txBox="1"/>
          <p:nvPr/>
        </p:nvSpPr>
        <p:spPr>
          <a:xfrm>
            <a:off x="4577975" y="2882175"/>
            <a:ext cx="18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Combined Feature of node 5 </a:t>
            </a:r>
            <a:endParaRPr>
              <a:solidFill>
                <a:srgbClr val="9900FF"/>
              </a:solidFill>
            </a:endParaRPr>
          </a:p>
        </p:txBody>
      </p:sp>
      <p:sp>
        <p:nvSpPr>
          <p:cNvPr id="574" name="Google Shape;574;p52"/>
          <p:cNvSpPr/>
          <p:nvPr/>
        </p:nvSpPr>
        <p:spPr>
          <a:xfrm>
            <a:off x="5353925" y="2705300"/>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2"/>
          <p:cNvSpPr txBox="1"/>
          <p:nvPr/>
        </p:nvSpPr>
        <p:spPr>
          <a:xfrm>
            <a:off x="5631725" y="1239675"/>
            <a:ext cx="18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highlight>
                  <a:schemeClr val="lt1"/>
                </a:highlight>
              </a:rPr>
              <a:t>Node features of the induced graph</a:t>
            </a:r>
            <a:endParaRPr b="1">
              <a:solidFill>
                <a:srgbClr val="B45F06"/>
              </a:solidFill>
              <a:highlight>
                <a:schemeClr val="lt1"/>
              </a:highlight>
            </a:endParaRPr>
          </a:p>
        </p:txBody>
      </p:sp>
      <p:sp>
        <p:nvSpPr>
          <p:cNvPr id="576" name="Google Shape;576;p52"/>
          <p:cNvSpPr/>
          <p:nvPr/>
        </p:nvSpPr>
        <p:spPr>
          <a:xfrm>
            <a:off x="5887325" y="192362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8" name="Google Shape;578;p52"/>
          <p:cNvSpPr txBox="1"/>
          <p:nvPr/>
        </p:nvSpPr>
        <p:spPr>
          <a:xfrm>
            <a:off x="6873575" y="2882175"/>
            <a:ext cx="18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 Combined features for nodes 1-4</a:t>
            </a:r>
            <a:endParaRPr>
              <a:solidFill>
                <a:srgbClr val="9900FF"/>
              </a:solidFill>
            </a:endParaRPr>
          </a:p>
        </p:txBody>
      </p:sp>
      <p:sp>
        <p:nvSpPr>
          <p:cNvPr id="579" name="Google Shape;579;p52"/>
          <p:cNvSpPr txBox="1"/>
          <p:nvPr/>
        </p:nvSpPr>
        <p:spPr>
          <a:xfrm>
            <a:off x="4654025" y="3767513"/>
            <a:ext cx="42438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MLP</a:t>
            </a:r>
            <a:endParaRPr/>
          </a:p>
        </p:txBody>
      </p:sp>
      <p:sp>
        <p:nvSpPr>
          <p:cNvPr id="580" name="Google Shape;580;p52"/>
          <p:cNvSpPr/>
          <p:nvPr/>
        </p:nvSpPr>
        <p:spPr>
          <a:xfrm>
            <a:off x="6604636" y="416771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txBox="1"/>
          <p:nvPr/>
        </p:nvSpPr>
        <p:spPr>
          <a:xfrm>
            <a:off x="6260475" y="4343550"/>
            <a:ext cx="12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Score (i, j)</a:t>
            </a:r>
            <a:endParaRPr/>
          </a:p>
        </p:txBody>
      </p:sp>
      <p:sp>
        <p:nvSpPr>
          <p:cNvPr id="582" name="Google Shape;582;p52"/>
          <p:cNvSpPr/>
          <p:nvPr/>
        </p:nvSpPr>
        <p:spPr>
          <a:xfrm>
            <a:off x="5353936" y="346446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p:nvPr/>
        </p:nvSpPr>
        <p:spPr>
          <a:xfrm>
            <a:off x="7669486" y="350561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52"/>
          <p:cNvPicPr preferRelativeResize="0"/>
          <p:nvPr/>
        </p:nvPicPr>
        <p:blipFill>
          <a:blip r:embed="rId3">
            <a:alphaModFix/>
          </a:blip>
          <a:stretch>
            <a:fillRect/>
          </a:stretch>
        </p:blipFill>
        <p:spPr>
          <a:xfrm>
            <a:off x="82350" y="1536540"/>
            <a:ext cx="3241799" cy="1068109"/>
          </a:xfrm>
          <a:prstGeom prst="rect">
            <a:avLst/>
          </a:prstGeom>
          <a:noFill/>
          <a:ln>
            <a:noFill/>
          </a:ln>
        </p:spPr>
      </p:pic>
      <p:sp>
        <p:nvSpPr>
          <p:cNvPr id="585" name="Google Shape;585;p52"/>
          <p:cNvSpPr/>
          <p:nvPr/>
        </p:nvSpPr>
        <p:spPr>
          <a:xfrm>
            <a:off x="3409775" y="2476750"/>
            <a:ext cx="442200" cy="314400"/>
          </a:xfrm>
          <a:prstGeom prst="notched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311700" y="2967200"/>
            <a:ext cx="2788200" cy="177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Small updates can be handled by inference only.</a:t>
            </a:r>
            <a:endParaRPr b="1" sz="2000">
              <a:solidFill>
                <a:schemeClr val="dk1"/>
              </a:solidFill>
            </a:endParaRPr>
          </a:p>
          <a:p>
            <a:pPr indent="0" lvl="0" marL="0" rtl="0" algn="l">
              <a:spcBef>
                <a:spcPts val="0"/>
              </a:spcBef>
              <a:spcAft>
                <a:spcPts val="0"/>
              </a:spcAft>
              <a:buNone/>
            </a:pPr>
            <a:r>
              <a:t/>
            </a:r>
            <a:endParaRPr b="1" sz="2000">
              <a:solidFill>
                <a:schemeClr val="dk1"/>
              </a:solidFill>
            </a:endParaRPr>
          </a:p>
          <a:p>
            <a:pPr indent="0" lvl="0" marL="0" rtl="0" algn="l">
              <a:spcBef>
                <a:spcPts val="0"/>
              </a:spcBef>
              <a:spcAft>
                <a:spcPts val="0"/>
              </a:spcAft>
              <a:buNone/>
            </a:pPr>
            <a:r>
              <a:rPr b="1" lang="en" sz="2000">
                <a:solidFill>
                  <a:schemeClr val="dk1"/>
                </a:solidFill>
              </a:rPr>
              <a:t>No training needed.  </a:t>
            </a:r>
            <a:endParaRPr b="1" sz="2000">
              <a:solidFill>
                <a:schemeClr val="dk1"/>
              </a:solidFill>
            </a:endParaRPr>
          </a:p>
          <a:p>
            <a:pPr indent="0" lvl="0" marL="0" rtl="0" algn="l">
              <a:spcBef>
                <a:spcPts val="0"/>
              </a:spcBef>
              <a:spcAft>
                <a:spcPts val="0"/>
              </a:spcAft>
              <a:buNone/>
            </a:pPr>
            <a:r>
              <a:t/>
            </a:r>
            <a:endParaRPr b="1" sz="2000"/>
          </a:p>
        </p:txBody>
      </p:sp>
      <p:sp>
        <p:nvSpPr>
          <p:cNvPr id="587" name="Google Shape;587;p52"/>
          <p:cNvSpPr/>
          <p:nvPr/>
        </p:nvSpPr>
        <p:spPr>
          <a:xfrm>
            <a:off x="4461125" y="1907375"/>
            <a:ext cx="2143500" cy="970500"/>
          </a:xfrm>
          <a:prstGeom prst="ellipse">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2"/>
          <p:cNvSpPr txBox="1"/>
          <p:nvPr/>
        </p:nvSpPr>
        <p:spPr>
          <a:xfrm>
            <a:off x="6308525" y="1785325"/>
            <a:ext cx="2143500" cy="400200"/>
          </a:xfrm>
          <a:prstGeom prst="rect">
            <a:avLst/>
          </a:prstGeom>
          <a:solidFill>
            <a:srgbClr val="6AA84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Inference only; faster</a:t>
            </a:r>
            <a:endParaRPr b="1">
              <a:solidFill>
                <a:schemeClr val="lt1"/>
              </a:solidFill>
            </a:endParaRPr>
          </a:p>
        </p:txBody>
      </p:sp>
      <p:sp>
        <p:nvSpPr>
          <p:cNvPr id="589" name="Google Shape;589;p52"/>
          <p:cNvSpPr/>
          <p:nvPr/>
        </p:nvSpPr>
        <p:spPr>
          <a:xfrm>
            <a:off x="1346675" y="2290250"/>
            <a:ext cx="1910700" cy="31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new paper added as node 5</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 What does “</a:t>
            </a:r>
            <a:r>
              <a:rPr b="1" lang="en"/>
              <a:t>best</a:t>
            </a:r>
            <a:r>
              <a:rPr lang="en"/>
              <a:t>” mean? </a:t>
            </a:r>
            <a:endParaRPr/>
          </a:p>
        </p:txBody>
      </p:sp>
      <p:sp>
        <p:nvSpPr>
          <p:cNvPr id="595" name="Google Shape;595;p53"/>
          <p:cNvSpPr txBox="1"/>
          <p:nvPr>
            <p:ph idx="1" type="body"/>
          </p:nvPr>
        </p:nvSpPr>
        <p:spPr>
          <a:xfrm>
            <a:off x="311700" y="1152475"/>
            <a:ext cx="8520600" cy="3357300"/>
          </a:xfrm>
          <a:prstGeom prst="rect">
            <a:avLst/>
          </a:prstGeom>
        </p:spPr>
        <p:txBody>
          <a:bodyPr anchorCtr="0" anchor="t" bIns="91425" lIns="91425" spcFirstLastPara="1" rIns="91425" wrap="square" tIns="91425">
            <a:noAutofit/>
          </a:bodyPr>
          <a:lstStyle/>
          <a:p>
            <a:pPr indent="-355600" lvl="0" marL="457200" rtl="0" algn="l">
              <a:lnSpc>
                <a:spcPct val="95000"/>
              </a:lnSpc>
              <a:spcBef>
                <a:spcPts val="0"/>
              </a:spcBef>
              <a:spcAft>
                <a:spcPts val="0"/>
              </a:spcAft>
              <a:buSzPts val="2000"/>
              <a:buAutoNum type="arabicPeriod"/>
            </a:pPr>
            <a:r>
              <a:rPr b="1" lang="en" sz="2000"/>
              <a:t>Accuracy</a:t>
            </a:r>
            <a:r>
              <a:rPr lang="en" sz="2000"/>
              <a:t>: predict missing citations of a paper? </a:t>
            </a:r>
            <a:endParaRPr sz="2000"/>
          </a:p>
          <a:p>
            <a:pPr indent="0" lvl="0" marL="0" rtl="0" algn="l">
              <a:lnSpc>
                <a:spcPct val="95000"/>
              </a:lnSpc>
              <a:spcBef>
                <a:spcPts val="1200"/>
              </a:spcBef>
              <a:spcAft>
                <a:spcPts val="0"/>
              </a:spcAft>
              <a:buNone/>
            </a:pPr>
            <a:r>
              <a:t/>
            </a:r>
            <a:endParaRPr sz="2000"/>
          </a:p>
          <a:p>
            <a:pPr indent="-355600" lvl="0" marL="457200" rtl="0" algn="l">
              <a:lnSpc>
                <a:spcPct val="95000"/>
              </a:lnSpc>
              <a:spcBef>
                <a:spcPts val="1200"/>
              </a:spcBef>
              <a:spcAft>
                <a:spcPts val="0"/>
              </a:spcAft>
              <a:buSzPts val="2000"/>
              <a:buAutoNum type="arabicPeriod"/>
            </a:pPr>
            <a:r>
              <a:rPr b="1" lang="en" sz="2000"/>
              <a:t>Scalability</a:t>
            </a:r>
            <a:r>
              <a:rPr lang="en" sz="2000"/>
              <a:t>: the training costs when generalizing to large graphs?</a:t>
            </a:r>
            <a:endParaRPr sz="2000"/>
          </a:p>
          <a:p>
            <a:pPr indent="0" lvl="0" marL="457200" rtl="0" algn="l">
              <a:lnSpc>
                <a:spcPct val="95000"/>
              </a:lnSpc>
              <a:spcBef>
                <a:spcPts val="1200"/>
              </a:spcBef>
              <a:spcAft>
                <a:spcPts val="0"/>
              </a:spcAft>
              <a:buNone/>
            </a:pPr>
            <a:r>
              <a:rPr lang="en" sz="2000"/>
              <a:t> </a:t>
            </a:r>
            <a:endParaRPr b="1" sz="2000"/>
          </a:p>
          <a:p>
            <a:pPr indent="-355600" lvl="0" marL="457200" rtl="0" algn="l">
              <a:lnSpc>
                <a:spcPct val="95000"/>
              </a:lnSpc>
              <a:spcBef>
                <a:spcPts val="1200"/>
              </a:spcBef>
              <a:spcAft>
                <a:spcPts val="0"/>
              </a:spcAft>
              <a:buSzPts val="2000"/>
              <a:buAutoNum type="arabicPeriod"/>
            </a:pPr>
            <a:r>
              <a:rPr b="1" lang="en" sz="2000"/>
              <a:t>Generalize to new papers</a:t>
            </a:r>
            <a:r>
              <a:rPr lang="en" sz="2000"/>
              <a:t>: predict citations of papers that are not in the training dataset ? </a:t>
            </a:r>
            <a:endParaRPr sz="2000"/>
          </a:p>
        </p:txBody>
      </p:sp>
      <p:sp>
        <p:nvSpPr>
          <p:cNvPr id="596" name="Google Shape;59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Benchmarking Link Prediction Methods</a:t>
            </a:r>
            <a:endParaRPr/>
          </a:p>
        </p:txBody>
      </p:sp>
      <p:sp>
        <p:nvSpPr>
          <p:cNvPr id="602" name="Google Shape;602;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Approaches</a:t>
            </a:r>
            <a:endParaRPr/>
          </a:p>
          <a:p>
            <a:pPr indent="-342900" lvl="1" marL="914400" rtl="0" algn="l">
              <a:spcBef>
                <a:spcPts val="0"/>
              </a:spcBef>
              <a:spcAft>
                <a:spcPts val="0"/>
              </a:spcAft>
              <a:buSzPts val="1800"/>
              <a:buChar char="○"/>
            </a:pPr>
            <a:r>
              <a:rPr lang="en" sz="1800"/>
              <a:t>Shallow Encoder: </a:t>
            </a:r>
            <a:r>
              <a:rPr b="1" lang="en" sz="1800"/>
              <a:t>ProNE</a:t>
            </a:r>
            <a:r>
              <a:rPr lang="en" sz="1800"/>
              <a:t> [AAAI’19]  </a:t>
            </a:r>
            <a:endParaRPr sz="1800"/>
          </a:p>
          <a:p>
            <a:pPr indent="-342900" lvl="1" marL="914400" rtl="0" algn="l">
              <a:spcBef>
                <a:spcPts val="0"/>
              </a:spcBef>
              <a:spcAft>
                <a:spcPts val="0"/>
              </a:spcAft>
              <a:buSzPts val="1800"/>
              <a:buChar char="○"/>
            </a:pPr>
            <a:r>
              <a:rPr lang="en" sz="1800"/>
              <a:t>Deep Encoder: </a:t>
            </a:r>
            <a:r>
              <a:rPr b="1" lang="en" sz="1800"/>
              <a:t>GraphSAGE</a:t>
            </a:r>
            <a:r>
              <a:rPr lang="en" sz="1800"/>
              <a:t> </a:t>
            </a:r>
            <a:r>
              <a:rPr lang="en" sz="1800"/>
              <a:t>[NeurIPS’17] </a:t>
            </a:r>
            <a:endParaRPr sz="1800"/>
          </a:p>
          <a:p>
            <a:pPr indent="-342900" lvl="0" marL="457200" rtl="0" algn="l">
              <a:spcBef>
                <a:spcPts val="0"/>
              </a:spcBef>
              <a:spcAft>
                <a:spcPts val="0"/>
              </a:spcAft>
              <a:buSzPts val="1800"/>
              <a:buChar char="●"/>
            </a:pPr>
            <a:r>
              <a:rPr lang="en"/>
              <a:t>Benchmarks</a:t>
            </a:r>
            <a:endParaRPr/>
          </a:p>
          <a:p>
            <a:pPr indent="-342900" lvl="1" marL="914400" rtl="0" algn="l">
              <a:spcBef>
                <a:spcPts val="0"/>
              </a:spcBef>
              <a:spcAft>
                <a:spcPts val="0"/>
              </a:spcAft>
              <a:buSzPts val="1800"/>
              <a:buChar char="○"/>
            </a:pPr>
            <a:r>
              <a:rPr lang="en" sz="1800"/>
              <a:t>OGB: Citation Graph</a:t>
            </a:r>
            <a:endParaRPr sz="1800"/>
          </a:p>
          <a:p>
            <a:pPr indent="-342900" lvl="1" marL="914400" rtl="0" algn="l">
              <a:spcBef>
                <a:spcPts val="0"/>
              </a:spcBef>
              <a:spcAft>
                <a:spcPts val="0"/>
              </a:spcAft>
              <a:buSzPts val="1800"/>
              <a:buChar char="○"/>
            </a:pPr>
            <a:r>
              <a:rPr lang="en" sz="1800"/>
              <a:t>Semantic scholar citation graph (ongoing) </a:t>
            </a:r>
            <a:endParaRPr sz="1800"/>
          </a:p>
          <a:p>
            <a:pPr indent="-342900" lvl="0" marL="457200" rtl="0" algn="l">
              <a:spcBef>
                <a:spcPts val="0"/>
              </a:spcBef>
              <a:spcAft>
                <a:spcPts val="0"/>
              </a:spcAft>
              <a:buSzPts val="1800"/>
              <a:buChar char="●"/>
            </a:pPr>
            <a:r>
              <a:rPr lang="en"/>
              <a:t>Metrics</a:t>
            </a:r>
            <a:endParaRPr/>
          </a:p>
          <a:p>
            <a:pPr indent="-342900" lvl="1" marL="914400" rtl="0" algn="l">
              <a:spcBef>
                <a:spcPts val="0"/>
              </a:spcBef>
              <a:spcAft>
                <a:spcPts val="0"/>
              </a:spcAft>
              <a:buSzPts val="1800"/>
              <a:buChar char="○"/>
            </a:pPr>
            <a:r>
              <a:rPr lang="en" sz="1800"/>
              <a:t>Accuracy</a:t>
            </a:r>
            <a:endParaRPr sz="1800"/>
          </a:p>
          <a:p>
            <a:pPr indent="-342900" lvl="1" marL="914400" rtl="0" algn="l">
              <a:spcBef>
                <a:spcPts val="0"/>
              </a:spcBef>
              <a:spcAft>
                <a:spcPts val="0"/>
              </a:spcAft>
              <a:buSzPts val="1800"/>
              <a:buChar char="○"/>
            </a:pPr>
            <a:r>
              <a:rPr lang="en" sz="1800"/>
              <a:t>Training time  </a:t>
            </a:r>
            <a:endParaRPr sz="1800"/>
          </a:p>
        </p:txBody>
      </p:sp>
      <p:sp>
        <p:nvSpPr>
          <p:cNvPr id="603" name="Google Shape;603;p54"/>
          <p:cNvSpPr txBox="1"/>
          <p:nvPr/>
        </p:nvSpPr>
        <p:spPr>
          <a:xfrm>
            <a:off x="449225" y="4222600"/>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04" name="Google Shape;604;p54"/>
          <p:cNvSpPr txBox="1"/>
          <p:nvPr/>
        </p:nvSpPr>
        <p:spPr>
          <a:xfrm>
            <a:off x="449225" y="4212425"/>
            <a:ext cx="8108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Reference: </a:t>
            </a:r>
            <a:endParaRPr sz="1000">
              <a:solidFill>
                <a:srgbClr val="222222"/>
              </a:solidFill>
              <a:highlight>
                <a:srgbClr val="FFFFFF"/>
              </a:highlight>
            </a:endParaRPr>
          </a:p>
          <a:p>
            <a:pPr indent="-292100" lvl="0" marL="457200" rtl="0" algn="l">
              <a:spcBef>
                <a:spcPts val="0"/>
              </a:spcBef>
              <a:spcAft>
                <a:spcPts val="0"/>
              </a:spcAft>
              <a:buClr>
                <a:srgbClr val="222222"/>
              </a:buClr>
              <a:buSzPts val="1000"/>
              <a:buAutoNum type="arabicPeriod"/>
            </a:pPr>
            <a:r>
              <a:rPr lang="en" sz="1000">
                <a:solidFill>
                  <a:srgbClr val="222222"/>
                </a:solidFill>
                <a:highlight>
                  <a:srgbClr val="FFFFFF"/>
                </a:highlight>
              </a:rPr>
              <a:t>Zhang, Jie, et al. "Prone: Fast and scalable network representation learning." </a:t>
            </a:r>
            <a:r>
              <a:rPr i="1" lang="en" sz="1000">
                <a:solidFill>
                  <a:srgbClr val="222222"/>
                </a:solidFill>
                <a:highlight>
                  <a:srgbClr val="FFFFFF"/>
                </a:highlight>
              </a:rPr>
              <a:t>IJCAI</a:t>
            </a:r>
            <a:r>
              <a:rPr lang="en" sz="1000">
                <a:solidFill>
                  <a:srgbClr val="222222"/>
                </a:solidFill>
                <a:highlight>
                  <a:srgbClr val="FFFFFF"/>
                </a:highlight>
              </a:rPr>
              <a:t>. Vol. 19. 2019.</a:t>
            </a:r>
            <a:endParaRPr sz="1000">
              <a:solidFill>
                <a:srgbClr val="222222"/>
              </a:solidFill>
              <a:highlight>
                <a:srgbClr val="FFFFFF"/>
              </a:highlight>
            </a:endParaRPr>
          </a:p>
          <a:p>
            <a:pPr indent="-292100" lvl="0" marL="457200" rtl="0" algn="l">
              <a:spcBef>
                <a:spcPts val="0"/>
              </a:spcBef>
              <a:spcAft>
                <a:spcPts val="0"/>
              </a:spcAft>
              <a:buClr>
                <a:srgbClr val="222222"/>
              </a:buClr>
              <a:buSzPts val="1000"/>
              <a:buAutoNum type="arabicPeriod"/>
            </a:pPr>
            <a:r>
              <a:rPr lang="en" sz="1000">
                <a:solidFill>
                  <a:srgbClr val="222222"/>
                </a:solidFill>
                <a:highlight>
                  <a:srgbClr val="FFFFFF"/>
                </a:highlight>
              </a:rPr>
              <a:t>Hamilton, Will, Zhitao Ying, and Jure Leskovec. "Inductive representation learning on large graphs." </a:t>
            </a:r>
            <a:r>
              <a:rPr i="1" lang="en" sz="1000">
                <a:solidFill>
                  <a:srgbClr val="222222"/>
                </a:solidFill>
                <a:highlight>
                  <a:srgbClr val="FFFFFF"/>
                </a:highlight>
              </a:rPr>
              <a:t>Advances in neural information processing systems</a:t>
            </a:r>
            <a:r>
              <a:rPr lang="en" sz="1000">
                <a:solidFill>
                  <a:srgbClr val="222222"/>
                </a:solidFill>
                <a:highlight>
                  <a:srgbClr val="FFFFFF"/>
                </a:highlight>
              </a:rPr>
              <a:t> 30 (2017).</a:t>
            </a:r>
            <a:endParaRPr sz="1000">
              <a:solidFill>
                <a:srgbClr val="222222"/>
              </a:solidFill>
              <a:highlight>
                <a:srgbClr val="FFFFFF"/>
              </a:highlight>
            </a:endParaRPr>
          </a:p>
        </p:txBody>
      </p:sp>
      <p:sp>
        <p:nvSpPr>
          <p:cNvPr id="605" name="Google Shape;60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5"/>
          <p:cNvSpPr txBox="1"/>
          <p:nvPr>
            <p:ph type="title"/>
          </p:nvPr>
        </p:nvSpPr>
        <p:spPr>
          <a:xfrm>
            <a:off x="4360200" y="2715425"/>
            <a:ext cx="7269000" cy="64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Benchmarks</a:t>
            </a:r>
            <a:endParaRPr/>
          </a:p>
        </p:txBody>
      </p:sp>
      <p:graphicFrame>
        <p:nvGraphicFramePr>
          <p:cNvPr id="611" name="Google Shape;611;p55"/>
          <p:cNvGraphicFramePr/>
          <p:nvPr/>
        </p:nvGraphicFramePr>
        <p:xfrm>
          <a:off x="241600" y="332575"/>
          <a:ext cx="3000000" cy="3000000"/>
        </p:xfrm>
        <a:graphic>
          <a:graphicData uri="http://schemas.openxmlformats.org/drawingml/2006/table">
            <a:tbl>
              <a:tblPr>
                <a:noFill/>
                <a:tableStyleId>{E280BCF2-D2EA-4DF1-BEF0-B50BCEF0E14D}</a:tableStyleId>
              </a:tblPr>
              <a:tblGrid>
                <a:gridCol w="2941100"/>
                <a:gridCol w="938025"/>
                <a:gridCol w="1276550"/>
                <a:gridCol w="3364900"/>
              </a:tblGrid>
              <a:tr h="431000">
                <a:tc>
                  <a:txBody>
                    <a:bodyPr/>
                    <a:lstStyle/>
                    <a:p>
                      <a:pPr indent="0" lvl="0" marL="0" rtl="0" algn="l">
                        <a:spcBef>
                          <a:spcPts val="0"/>
                        </a:spcBef>
                        <a:spcAft>
                          <a:spcPts val="0"/>
                        </a:spcAft>
                        <a:buNone/>
                      </a:pPr>
                      <a:r>
                        <a:rPr lang="en" sz="2000"/>
                        <a:t>Dataset</a:t>
                      </a:r>
                      <a:endParaRPr sz="2000"/>
                    </a:p>
                  </a:txBody>
                  <a:tcPr marT="91425" marB="91425" marR="91425" marL="91425"/>
                </a:tc>
                <a:tc>
                  <a:txBody>
                    <a:bodyPr/>
                    <a:lstStyle/>
                    <a:p>
                      <a:pPr indent="0" lvl="0" marL="0" rtl="0" algn="l">
                        <a:spcBef>
                          <a:spcPts val="0"/>
                        </a:spcBef>
                        <a:spcAft>
                          <a:spcPts val="0"/>
                        </a:spcAft>
                        <a:buNone/>
                      </a:pPr>
                      <a:r>
                        <a:rPr lang="en" sz="2000"/>
                        <a:t>#N</a:t>
                      </a:r>
                      <a:endParaRPr sz="2000"/>
                    </a:p>
                  </a:txBody>
                  <a:tcPr marT="91425" marB="91425" marR="91425" marL="91425"/>
                </a:tc>
                <a:tc>
                  <a:txBody>
                    <a:bodyPr/>
                    <a:lstStyle/>
                    <a:p>
                      <a:pPr indent="0" lvl="0" marL="0" rtl="0" algn="l">
                        <a:spcBef>
                          <a:spcPts val="0"/>
                        </a:spcBef>
                        <a:spcAft>
                          <a:spcPts val="0"/>
                        </a:spcAft>
                        <a:buNone/>
                      </a:pPr>
                      <a:r>
                        <a:rPr lang="en" sz="2000"/>
                        <a:t>#E</a:t>
                      </a:r>
                      <a:endParaRPr sz="2000"/>
                    </a:p>
                  </a:txBody>
                  <a:tcPr marT="91425" marB="91425" marR="91425" marL="91425"/>
                </a:tc>
                <a:tc>
                  <a:txBody>
                    <a:bodyPr/>
                    <a:lstStyle/>
                    <a:p>
                      <a:pPr indent="0" lvl="0" marL="0" rtl="0" algn="l">
                        <a:spcBef>
                          <a:spcPts val="0"/>
                        </a:spcBef>
                        <a:spcAft>
                          <a:spcPts val="0"/>
                        </a:spcAft>
                        <a:buNone/>
                      </a:pPr>
                      <a:r>
                        <a:rPr lang="en" sz="2000"/>
                        <a:t>Node Raw Features</a:t>
                      </a:r>
                      <a:endParaRPr sz="2000"/>
                    </a:p>
                  </a:txBody>
                  <a:tcPr marT="91425" marB="91425" marR="91425" marL="91425"/>
                </a:tc>
              </a:tr>
              <a:tr h="431000">
                <a:tc>
                  <a:txBody>
                    <a:bodyPr/>
                    <a:lstStyle/>
                    <a:p>
                      <a:pPr indent="0" lvl="0" marL="0" rtl="0" algn="l">
                        <a:spcBef>
                          <a:spcPts val="0"/>
                        </a:spcBef>
                        <a:spcAft>
                          <a:spcPts val="0"/>
                        </a:spcAft>
                        <a:buNone/>
                      </a:pPr>
                      <a:r>
                        <a:rPr lang="en" sz="2000"/>
                        <a:t>ogbl-citation2</a:t>
                      </a:r>
                      <a:endParaRPr sz="2000"/>
                    </a:p>
                  </a:txBody>
                  <a:tcPr marT="91425" marB="91425" marR="91425" marL="91425"/>
                </a:tc>
                <a:tc>
                  <a:txBody>
                    <a:bodyPr/>
                    <a:lstStyle/>
                    <a:p>
                      <a:pPr indent="0" lvl="0" marL="0" rtl="0" algn="l">
                        <a:spcBef>
                          <a:spcPts val="0"/>
                        </a:spcBef>
                        <a:spcAft>
                          <a:spcPts val="0"/>
                        </a:spcAft>
                        <a:buNone/>
                      </a:pPr>
                      <a:r>
                        <a:rPr lang="en" sz="2000"/>
                        <a:t>3</a:t>
                      </a:r>
                      <a:r>
                        <a:rPr lang="en" sz="2000"/>
                        <a:t>M</a:t>
                      </a:r>
                      <a:endParaRPr sz="2000"/>
                    </a:p>
                  </a:txBody>
                  <a:tcPr marT="91425" marB="91425" marR="91425" marL="91425"/>
                </a:tc>
                <a:tc>
                  <a:txBody>
                    <a:bodyPr/>
                    <a:lstStyle/>
                    <a:p>
                      <a:pPr indent="0" lvl="0" marL="0" rtl="0" algn="l">
                        <a:spcBef>
                          <a:spcPts val="0"/>
                        </a:spcBef>
                        <a:spcAft>
                          <a:spcPts val="0"/>
                        </a:spcAft>
                        <a:buNone/>
                      </a:pPr>
                      <a:r>
                        <a:rPr lang="en" sz="2000"/>
                        <a:t>31M</a:t>
                      </a:r>
                      <a:endParaRPr sz="2000"/>
                    </a:p>
                  </a:txBody>
                  <a:tcPr marT="91425" marB="91425" marR="91425" marL="91425"/>
                </a:tc>
                <a:tc>
                  <a:txBody>
                    <a:bodyPr/>
                    <a:lstStyle/>
                    <a:p>
                      <a:pPr indent="0" lvl="0" marL="0" rtl="0" algn="l">
                        <a:spcBef>
                          <a:spcPts val="0"/>
                        </a:spcBef>
                        <a:spcAft>
                          <a:spcPts val="0"/>
                        </a:spcAft>
                        <a:buNone/>
                      </a:pPr>
                      <a:r>
                        <a:rPr lang="en" sz="2000"/>
                        <a:t>128 (eg. word2vec)</a:t>
                      </a:r>
                      <a:endParaRPr sz="2000"/>
                    </a:p>
                  </a:txBody>
                  <a:tcPr marT="91425" marB="91425" marR="91425" marL="91425"/>
                </a:tc>
              </a:tr>
              <a:tr h="595475">
                <a:tc>
                  <a:txBody>
                    <a:bodyPr/>
                    <a:lstStyle/>
                    <a:p>
                      <a:pPr indent="0" lvl="0" marL="0" rtl="0" algn="l">
                        <a:spcBef>
                          <a:spcPts val="0"/>
                        </a:spcBef>
                        <a:spcAft>
                          <a:spcPts val="0"/>
                        </a:spcAft>
                        <a:buNone/>
                      </a:pPr>
                      <a:r>
                        <a:rPr lang="en" sz="2000"/>
                        <a:t>Semantic scholar </a:t>
                      </a:r>
                      <a:endParaRPr sz="2000"/>
                    </a:p>
                  </a:txBody>
                  <a:tcPr marT="91425" marB="91425" marR="91425" marL="91425"/>
                </a:tc>
                <a:tc>
                  <a:txBody>
                    <a:bodyPr/>
                    <a:lstStyle/>
                    <a:p>
                      <a:pPr indent="0" lvl="0" marL="0" rtl="0" algn="l">
                        <a:spcBef>
                          <a:spcPts val="0"/>
                        </a:spcBef>
                        <a:spcAft>
                          <a:spcPts val="0"/>
                        </a:spcAft>
                        <a:buNone/>
                      </a:pPr>
                      <a:r>
                        <a:rPr lang="en" sz="2000">
                          <a:solidFill>
                            <a:schemeClr val="dk1"/>
                          </a:solidFill>
                        </a:rPr>
                        <a:t>200M</a:t>
                      </a:r>
                      <a:endParaRPr sz="2000">
                        <a:solidFill>
                          <a:schemeClr val="dk1"/>
                        </a:solidFill>
                      </a:endParaRPr>
                    </a:p>
                  </a:txBody>
                  <a:tcPr marT="91425" marB="91425" marR="91425" marL="91425"/>
                </a:tc>
                <a:tc>
                  <a:txBody>
                    <a:bodyPr/>
                    <a:lstStyle/>
                    <a:p>
                      <a:pPr indent="0" lvl="0" marL="0" rtl="0" algn="l">
                        <a:spcBef>
                          <a:spcPts val="0"/>
                        </a:spcBef>
                        <a:spcAft>
                          <a:spcPts val="0"/>
                        </a:spcAft>
                        <a:buNone/>
                      </a:pPr>
                      <a:r>
                        <a:rPr lang="en" sz="2000"/>
                        <a:t>2B</a:t>
                      </a:r>
                      <a:endParaRPr sz="2000"/>
                    </a:p>
                  </a:txBody>
                  <a:tcPr marT="91425" marB="91425" marR="91425" marL="91425"/>
                </a:tc>
                <a:tc>
                  <a:txBody>
                    <a:bodyPr/>
                    <a:lstStyle/>
                    <a:p>
                      <a:pPr indent="0" lvl="0" marL="0" rtl="0" algn="l">
                        <a:spcBef>
                          <a:spcPts val="0"/>
                        </a:spcBef>
                        <a:spcAft>
                          <a:spcPts val="0"/>
                        </a:spcAft>
                        <a:buNone/>
                      </a:pPr>
                      <a:r>
                        <a:rPr lang="en" sz="2000"/>
                        <a:t>768 (eg. Bert)</a:t>
                      </a:r>
                      <a:endParaRPr sz="2000"/>
                    </a:p>
                  </a:txBody>
                  <a:tcPr marT="91425" marB="91425" marR="91425" marL="91425"/>
                </a:tc>
              </a:tr>
            </a:tbl>
          </a:graphicData>
        </a:graphic>
      </p:graphicFrame>
      <p:sp>
        <p:nvSpPr>
          <p:cNvPr id="612" name="Google Shape;61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3" name="Google Shape;613;p55"/>
          <p:cNvPicPr preferRelativeResize="0"/>
          <p:nvPr/>
        </p:nvPicPr>
        <p:blipFill>
          <a:blip r:embed="rId3">
            <a:alphaModFix/>
          </a:blip>
          <a:stretch>
            <a:fillRect/>
          </a:stretch>
        </p:blipFill>
        <p:spPr>
          <a:xfrm>
            <a:off x="612150" y="1443225"/>
            <a:ext cx="3613599" cy="36135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 Results</a:t>
            </a:r>
            <a:endParaRPr/>
          </a:p>
        </p:txBody>
      </p:sp>
      <p:sp>
        <p:nvSpPr>
          <p:cNvPr id="619" name="Google Shape;61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620" name="Google Shape;620;p56"/>
          <p:cNvGraphicFramePr/>
          <p:nvPr/>
        </p:nvGraphicFramePr>
        <p:xfrm>
          <a:off x="1130500" y="1368750"/>
          <a:ext cx="3000000" cy="3000000"/>
        </p:xfrm>
        <a:graphic>
          <a:graphicData uri="http://schemas.openxmlformats.org/drawingml/2006/table">
            <a:tbl>
              <a:tblPr>
                <a:noFill/>
                <a:tableStyleId>{E280BCF2-D2EA-4DF1-BEF0-B50BCEF0E14D}</a:tableStyleId>
              </a:tblPr>
              <a:tblGrid>
                <a:gridCol w="1654450"/>
                <a:gridCol w="1654450"/>
                <a:gridCol w="1654450"/>
                <a:gridCol w="1654450"/>
              </a:tblGrid>
              <a:tr h="381000">
                <a:tc>
                  <a:txBody>
                    <a:bodyPr/>
                    <a:lstStyle/>
                    <a:p>
                      <a:pPr indent="0" lvl="0" marL="0" rtl="0" algn="l">
                        <a:lnSpc>
                          <a:spcPct val="115000"/>
                        </a:lnSpc>
                        <a:spcBef>
                          <a:spcPts val="0"/>
                        </a:spcBef>
                        <a:spcAft>
                          <a:spcPts val="0"/>
                        </a:spcAft>
                        <a:buNone/>
                      </a:pPr>
                      <a:r>
                        <a:rPr b="1" lang="en" sz="2000"/>
                        <a:t>Datset</a:t>
                      </a:r>
                      <a:endParaRPr b="1" sz="2000"/>
                    </a:p>
                  </a:txBody>
                  <a:tcPr marT="19050" marB="19050" marR="28575" marL="28575" anchor="b"/>
                </a:tc>
                <a:tc>
                  <a:txBody>
                    <a:bodyPr/>
                    <a:lstStyle/>
                    <a:p>
                      <a:pPr indent="0" lvl="0" marL="0" rtl="0" algn="l">
                        <a:lnSpc>
                          <a:spcPct val="115000"/>
                        </a:lnSpc>
                        <a:spcBef>
                          <a:spcPts val="0"/>
                        </a:spcBef>
                        <a:spcAft>
                          <a:spcPts val="0"/>
                        </a:spcAft>
                        <a:buNone/>
                      </a:pPr>
                      <a:r>
                        <a:rPr b="1" lang="en" sz="2000"/>
                        <a:t>Model</a:t>
                      </a:r>
                      <a:endParaRPr b="1" sz="2000"/>
                    </a:p>
                  </a:txBody>
                  <a:tcPr marT="19050" marB="19050" marR="28575" marL="28575" anchor="b"/>
                </a:tc>
                <a:tc>
                  <a:txBody>
                    <a:bodyPr/>
                    <a:lstStyle/>
                    <a:p>
                      <a:pPr indent="0" lvl="0" marL="0" rtl="0" algn="l">
                        <a:lnSpc>
                          <a:spcPct val="115000"/>
                        </a:lnSpc>
                        <a:spcBef>
                          <a:spcPts val="0"/>
                        </a:spcBef>
                        <a:spcAft>
                          <a:spcPts val="0"/>
                        </a:spcAft>
                        <a:buNone/>
                      </a:pPr>
                      <a:r>
                        <a:rPr b="1" lang="en" sz="2000"/>
                        <a:t>Training Time</a:t>
                      </a:r>
                      <a:endParaRPr b="1" sz="2000"/>
                    </a:p>
                  </a:txBody>
                  <a:tcPr marT="19050" marB="19050" marR="28575" marL="28575" anchor="b"/>
                </a:tc>
                <a:tc>
                  <a:txBody>
                    <a:bodyPr/>
                    <a:lstStyle/>
                    <a:p>
                      <a:pPr indent="0" lvl="0" marL="0" rtl="0" algn="l">
                        <a:lnSpc>
                          <a:spcPct val="115000"/>
                        </a:lnSpc>
                        <a:spcBef>
                          <a:spcPts val="0"/>
                        </a:spcBef>
                        <a:spcAft>
                          <a:spcPts val="0"/>
                        </a:spcAft>
                        <a:buNone/>
                      </a:pPr>
                      <a:r>
                        <a:rPr b="1" lang="en" sz="2000"/>
                        <a:t>Test Accuracy</a:t>
                      </a:r>
                      <a:endParaRPr b="1" sz="2000"/>
                    </a:p>
                  </a:txBody>
                  <a:tcPr marT="19050" marB="19050" marR="28575" marL="28575" anchor="b"/>
                </a:tc>
              </a:tr>
              <a:tr h="381000">
                <a:tc>
                  <a:txBody>
                    <a:bodyPr/>
                    <a:lstStyle/>
                    <a:p>
                      <a:pPr indent="0" lvl="0" marL="0" rtl="0" algn="l">
                        <a:lnSpc>
                          <a:spcPct val="115000"/>
                        </a:lnSpc>
                        <a:spcBef>
                          <a:spcPts val="0"/>
                        </a:spcBef>
                        <a:spcAft>
                          <a:spcPts val="0"/>
                        </a:spcAft>
                        <a:buNone/>
                      </a:pPr>
                      <a:r>
                        <a:rPr b="1" lang="en" sz="2000"/>
                        <a:t>Citation-2</a:t>
                      </a:r>
                      <a:endParaRPr b="1" sz="2000"/>
                    </a:p>
                  </a:txBody>
                  <a:tcPr marT="19050" marB="19050" marR="28575" marL="28575" anchor="b"/>
                </a:tc>
                <a:tc>
                  <a:txBody>
                    <a:bodyPr/>
                    <a:lstStyle/>
                    <a:p>
                      <a:pPr indent="0" lvl="0" marL="0" rtl="0" algn="l">
                        <a:lnSpc>
                          <a:spcPct val="115000"/>
                        </a:lnSpc>
                        <a:spcBef>
                          <a:spcPts val="0"/>
                        </a:spcBef>
                        <a:spcAft>
                          <a:spcPts val="0"/>
                        </a:spcAft>
                        <a:buNone/>
                      </a:pPr>
                      <a:r>
                        <a:rPr b="1" lang="en" sz="2000"/>
                        <a:t>Graph</a:t>
                      </a:r>
                      <a:r>
                        <a:rPr b="1" lang="en" sz="2000"/>
                        <a:t>SAGE</a:t>
                      </a:r>
                      <a:endParaRPr b="1" sz="2000"/>
                    </a:p>
                  </a:txBody>
                  <a:tcPr marT="19050" marB="19050" marR="28575" marL="28575" anchor="b"/>
                </a:tc>
                <a:tc>
                  <a:txBody>
                    <a:bodyPr/>
                    <a:lstStyle/>
                    <a:p>
                      <a:pPr indent="0" lvl="0" marL="0" rtl="0" algn="l">
                        <a:lnSpc>
                          <a:spcPct val="115000"/>
                        </a:lnSpc>
                        <a:spcBef>
                          <a:spcPts val="0"/>
                        </a:spcBef>
                        <a:spcAft>
                          <a:spcPts val="0"/>
                        </a:spcAft>
                        <a:buNone/>
                      </a:pPr>
                      <a:r>
                        <a:rPr b="1" lang="en" sz="2000"/>
                        <a:t>550 sec</a:t>
                      </a:r>
                      <a:endParaRPr b="1" sz="2000"/>
                    </a:p>
                  </a:txBody>
                  <a:tcPr marT="19050" marB="19050" marR="28575" marL="28575" anchor="b"/>
                </a:tc>
                <a:tc>
                  <a:txBody>
                    <a:bodyPr/>
                    <a:lstStyle/>
                    <a:p>
                      <a:pPr indent="0" lvl="0" marL="0" rtl="0" algn="r">
                        <a:lnSpc>
                          <a:spcPct val="115000"/>
                        </a:lnSpc>
                        <a:spcBef>
                          <a:spcPts val="0"/>
                        </a:spcBef>
                        <a:spcAft>
                          <a:spcPts val="0"/>
                        </a:spcAft>
                        <a:buNone/>
                      </a:pPr>
                      <a:r>
                        <a:rPr b="1" lang="en" sz="2000"/>
                        <a:t>0.74</a:t>
                      </a:r>
                      <a:endParaRPr b="1" sz="2000"/>
                    </a:p>
                  </a:txBody>
                  <a:tcPr marT="19050" marB="19050" marR="28575" marL="28575" anchor="b"/>
                </a:tc>
              </a:tr>
              <a:tr h="381000">
                <a:tc>
                  <a:txBody>
                    <a:bodyPr/>
                    <a:lstStyle/>
                    <a:p>
                      <a:pPr indent="0" lvl="0" marL="0" rtl="0" algn="l">
                        <a:lnSpc>
                          <a:spcPct val="115000"/>
                        </a:lnSpc>
                        <a:spcBef>
                          <a:spcPts val="0"/>
                        </a:spcBef>
                        <a:spcAft>
                          <a:spcPts val="0"/>
                        </a:spcAft>
                        <a:buNone/>
                      </a:pPr>
                      <a:r>
                        <a:rPr lang="en" sz="2000"/>
                        <a:t>Citation-2</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Prone + MLP</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800 sec</a:t>
                      </a:r>
                      <a:endParaRPr sz="2000"/>
                    </a:p>
                  </a:txBody>
                  <a:tcPr marT="19050" marB="19050" marR="28575" marL="28575" anchor="b"/>
                </a:tc>
                <a:tc>
                  <a:txBody>
                    <a:bodyPr/>
                    <a:lstStyle/>
                    <a:p>
                      <a:pPr indent="0" lvl="0" marL="0" rtl="0" algn="r">
                        <a:spcBef>
                          <a:spcPts val="0"/>
                        </a:spcBef>
                        <a:spcAft>
                          <a:spcPts val="0"/>
                        </a:spcAft>
                        <a:buNone/>
                      </a:pPr>
                      <a:r>
                        <a:rPr lang="en" sz="2000"/>
                        <a:t>0.65</a:t>
                      </a:r>
                      <a:endParaRPr sz="2000"/>
                    </a:p>
                  </a:txBody>
                  <a:tcPr marT="19050" marB="19050" marR="28575" marL="28575" anchor="b"/>
                </a:tc>
              </a:tr>
              <a:tr h="381000">
                <a:tc>
                  <a:txBody>
                    <a:bodyPr/>
                    <a:lstStyle/>
                    <a:p>
                      <a:pPr indent="0" lvl="0" marL="0" rtl="0" algn="l">
                        <a:lnSpc>
                          <a:spcPct val="115000"/>
                        </a:lnSpc>
                        <a:spcBef>
                          <a:spcPts val="0"/>
                        </a:spcBef>
                        <a:spcAft>
                          <a:spcPts val="0"/>
                        </a:spcAft>
                        <a:buNone/>
                      </a:pPr>
                      <a:r>
                        <a:rPr lang="en" sz="2000"/>
                        <a:t>Citation-2</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SEAL</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&gt;</a:t>
                      </a:r>
                      <a:r>
                        <a:rPr lang="en" sz="2000"/>
                        <a:t>1 hour</a:t>
                      </a:r>
                      <a:endParaRPr sz="2000"/>
                    </a:p>
                  </a:txBody>
                  <a:tcPr marT="19050" marB="19050" marR="28575" marL="28575" anchor="b"/>
                </a:tc>
                <a:tc>
                  <a:txBody>
                    <a:bodyPr/>
                    <a:lstStyle/>
                    <a:p>
                      <a:pPr indent="0" lvl="0" marL="0" rtl="0" algn="r">
                        <a:lnSpc>
                          <a:spcPct val="115000"/>
                        </a:lnSpc>
                        <a:spcBef>
                          <a:spcPts val="0"/>
                        </a:spcBef>
                        <a:spcAft>
                          <a:spcPts val="0"/>
                        </a:spcAft>
                        <a:buNone/>
                      </a:pPr>
                      <a:r>
                        <a:rPr lang="en" sz="2000"/>
                        <a:t>0.65</a:t>
                      </a:r>
                      <a:endParaRPr sz="2000"/>
                    </a:p>
                  </a:txBody>
                  <a:tcPr marT="19050" marB="19050" marR="28575" marL="28575" anchor="b"/>
                </a:tc>
              </a:tr>
            </a:tbl>
          </a:graphicData>
        </a:graphic>
      </p:graphicFrame>
      <p:sp>
        <p:nvSpPr>
          <p:cNvPr id="621" name="Google Shape;621;p56"/>
          <p:cNvSpPr txBox="1"/>
          <p:nvPr/>
        </p:nvSpPr>
        <p:spPr>
          <a:xfrm>
            <a:off x="2884800" y="4122150"/>
            <a:ext cx="35055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SEMANTIC SCHOLAR ??</a:t>
            </a:r>
            <a:endParaRPr b="1"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Scalability </a:t>
            </a:r>
            <a:endParaRPr/>
          </a:p>
        </p:txBody>
      </p:sp>
      <p:sp>
        <p:nvSpPr>
          <p:cNvPr id="627" name="Google Shape;62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Compare GNN vs ProNE on the original semantic scholar </a:t>
            </a:r>
            <a:r>
              <a:rPr lang="en" sz="2000"/>
              <a:t>graph</a:t>
            </a:r>
            <a:r>
              <a:rPr lang="en" sz="2000"/>
              <a:t>  </a:t>
            </a:r>
            <a:endParaRPr sz="2000"/>
          </a:p>
          <a:p>
            <a:pPr indent="-355600" lvl="0" marL="457200" rtl="0" algn="l">
              <a:spcBef>
                <a:spcPts val="0"/>
              </a:spcBef>
              <a:spcAft>
                <a:spcPts val="0"/>
              </a:spcAft>
              <a:buSzPts val="2000"/>
              <a:buAutoNum type="arabicPeriod"/>
            </a:pPr>
            <a:r>
              <a:rPr lang="en" sz="2000"/>
              <a:t>Speed up state-of-the-art GNN approaches </a:t>
            </a:r>
            <a:endParaRPr sz="2000"/>
          </a:p>
        </p:txBody>
      </p:sp>
      <p:graphicFrame>
        <p:nvGraphicFramePr>
          <p:cNvPr id="629" name="Google Shape;629;p57"/>
          <p:cNvGraphicFramePr/>
          <p:nvPr/>
        </p:nvGraphicFramePr>
        <p:xfrm>
          <a:off x="992125" y="2253650"/>
          <a:ext cx="3000000" cy="3000000"/>
        </p:xfrm>
        <a:graphic>
          <a:graphicData uri="http://schemas.openxmlformats.org/drawingml/2006/table">
            <a:tbl>
              <a:tblPr>
                <a:noFill/>
                <a:tableStyleId>{E280BCF2-D2EA-4DF1-BEF0-B50BCEF0E14D}</a:tableStyleId>
              </a:tblPr>
              <a:tblGrid>
                <a:gridCol w="1716775"/>
                <a:gridCol w="1716775"/>
                <a:gridCol w="1716775"/>
                <a:gridCol w="1716775"/>
              </a:tblGrid>
              <a:tr h="381000">
                <a:tc>
                  <a:txBody>
                    <a:bodyPr/>
                    <a:lstStyle/>
                    <a:p>
                      <a:pPr indent="0" lvl="0" marL="0" rtl="0" algn="l">
                        <a:spcBef>
                          <a:spcPts val="0"/>
                        </a:spcBef>
                        <a:spcAft>
                          <a:spcPts val="0"/>
                        </a:spcAft>
                        <a:buNone/>
                      </a:pPr>
                      <a:r>
                        <a:rPr b="1" lang="en" sz="2000"/>
                        <a:t>Graph</a:t>
                      </a:r>
                      <a:endParaRPr b="1" sz="2000"/>
                    </a:p>
                  </a:txBody>
                  <a:tcPr marT="91425" marB="91425" marR="91425" marL="91425"/>
                </a:tc>
                <a:tc>
                  <a:txBody>
                    <a:bodyPr/>
                    <a:lstStyle/>
                    <a:p>
                      <a:pPr indent="0" lvl="0" marL="0" rtl="0" algn="l">
                        <a:spcBef>
                          <a:spcPts val="0"/>
                        </a:spcBef>
                        <a:spcAft>
                          <a:spcPts val="0"/>
                        </a:spcAft>
                        <a:buNone/>
                      </a:pPr>
                      <a:r>
                        <a:rPr b="1" lang="en" sz="2000"/>
                        <a:t>Nodes</a:t>
                      </a:r>
                      <a:endParaRPr b="1" sz="2000"/>
                    </a:p>
                  </a:txBody>
                  <a:tcPr marT="91425" marB="91425" marR="91425" marL="91425"/>
                </a:tc>
                <a:tc>
                  <a:txBody>
                    <a:bodyPr/>
                    <a:lstStyle/>
                    <a:p>
                      <a:pPr indent="0" lvl="0" marL="0" rtl="0" algn="l">
                        <a:spcBef>
                          <a:spcPts val="0"/>
                        </a:spcBef>
                        <a:spcAft>
                          <a:spcPts val="0"/>
                        </a:spcAft>
                        <a:buNone/>
                      </a:pPr>
                      <a:r>
                        <a:rPr b="1" lang="en" sz="2000"/>
                        <a:t>Edges</a:t>
                      </a:r>
                      <a:endParaRPr b="1" sz="2000"/>
                    </a:p>
                  </a:txBody>
                  <a:tcPr marT="91425" marB="91425" marR="91425" marL="91425"/>
                </a:tc>
                <a:tc>
                  <a:txBody>
                    <a:bodyPr/>
                    <a:lstStyle/>
                    <a:p>
                      <a:pPr indent="0" lvl="0" marL="0" rtl="0" algn="l">
                        <a:spcBef>
                          <a:spcPts val="0"/>
                        </a:spcBef>
                        <a:spcAft>
                          <a:spcPts val="0"/>
                        </a:spcAft>
                        <a:buNone/>
                      </a:pPr>
                      <a:r>
                        <a:rPr b="1" lang="en" sz="2000"/>
                        <a:t>Feature Size</a:t>
                      </a:r>
                      <a:endParaRPr b="1" sz="2000"/>
                    </a:p>
                  </a:txBody>
                  <a:tcPr marT="91425" marB="91425" marR="91425" marL="91425"/>
                </a:tc>
              </a:tr>
              <a:tr h="381000">
                <a:tc>
                  <a:txBody>
                    <a:bodyPr/>
                    <a:lstStyle/>
                    <a:p>
                      <a:pPr indent="0" lvl="0" marL="0" rtl="0" algn="l">
                        <a:lnSpc>
                          <a:spcPct val="115000"/>
                        </a:lnSpc>
                        <a:spcBef>
                          <a:spcPts val="0"/>
                        </a:spcBef>
                        <a:spcAft>
                          <a:spcPts val="0"/>
                        </a:spcAft>
                        <a:buNone/>
                      </a:pPr>
                      <a:r>
                        <a:rPr lang="en" sz="2000"/>
                        <a:t>Citation2</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2.9M</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30.38M</a:t>
                      </a:r>
                      <a:endParaRPr sz="2000"/>
                    </a:p>
                  </a:txBody>
                  <a:tcPr marT="19050" marB="19050" marR="28575" marL="28575" anchor="b"/>
                </a:tc>
                <a:tc>
                  <a:txBody>
                    <a:bodyPr/>
                    <a:lstStyle/>
                    <a:p>
                      <a:pPr indent="0" lvl="0" marL="0" rtl="0" algn="r">
                        <a:lnSpc>
                          <a:spcPct val="115000"/>
                        </a:lnSpc>
                        <a:spcBef>
                          <a:spcPts val="0"/>
                        </a:spcBef>
                        <a:spcAft>
                          <a:spcPts val="0"/>
                        </a:spcAft>
                        <a:buNone/>
                      </a:pPr>
                      <a:r>
                        <a:rPr lang="en" sz="2000"/>
                        <a:t>1.45 GB</a:t>
                      </a:r>
                      <a:endParaRPr sz="2000"/>
                    </a:p>
                  </a:txBody>
                  <a:tcPr marT="19050" marB="19050" marR="28575" marL="28575" anchor="b"/>
                </a:tc>
              </a:tr>
              <a:tr h="381000">
                <a:tc>
                  <a:txBody>
                    <a:bodyPr/>
                    <a:lstStyle/>
                    <a:p>
                      <a:pPr indent="0" lvl="0" marL="0" rtl="0" algn="l">
                        <a:lnSpc>
                          <a:spcPct val="115000"/>
                        </a:lnSpc>
                        <a:spcBef>
                          <a:spcPts val="0"/>
                        </a:spcBef>
                        <a:spcAft>
                          <a:spcPts val="0"/>
                        </a:spcAft>
                        <a:buNone/>
                      </a:pPr>
                      <a:r>
                        <a:rPr lang="en" sz="2000"/>
                        <a:t>Semantic-010</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8M</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100M</a:t>
                      </a:r>
                      <a:endParaRPr sz="2000"/>
                    </a:p>
                  </a:txBody>
                  <a:tcPr marT="19050" marB="19050" marR="28575" marL="28575" anchor="b"/>
                </a:tc>
                <a:tc>
                  <a:txBody>
                    <a:bodyPr/>
                    <a:lstStyle/>
                    <a:p>
                      <a:pPr indent="0" lvl="0" marL="0" rtl="0" algn="r">
                        <a:lnSpc>
                          <a:spcPct val="115000"/>
                        </a:lnSpc>
                        <a:spcBef>
                          <a:spcPts val="0"/>
                        </a:spcBef>
                        <a:spcAft>
                          <a:spcPts val="0"/>
                        </a:spcAft>
                        <a:buNone/>
                      </a:pPr>
                      <a:r>
                        <a:rPr lang="en" sz="2000"/>
                        <a:t>24  GB</a:t>
                      </a:r>
                      <a:endParaRPr sz="2000"/>
                    </a:p>
                  </a:txBody>
                  <a:tcPr marT="19050" marB="19050" marR="28575" marL="28575" anchor="b"/>
                </a:tc>
              </a:tr>
              <a:tr h="381000">
                <a:tc>
                  <a:txBody>
                    <a:bodyPr/>
                    <a:lstStyle/>
                    <a:p>
                      <a:pPr indent="0" lvl="0" marL="0" rtl="0" algn="l">
                        <a:lnSpc>
                          <a:spcPct val="115000"/>
                        </a:lnSpc>
                        <a:spcBef>
                          <a:spcPts val="0"/>
                        </a:spcBef>
                        <a:spcAft>
                          <a:spcPts val="0"/>
                        </a:spcAft>
                        <a:buNone/>
                      </a:pPr>
                      <a:r>
                        <a:rPr lang="en" sz="2000"/>
                        <a:t>Semantic-055</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57M</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1561M</a:t>
                      </a:r>
                      <a:endParaRPr sz="2000"/>
                    </a:p>
                  </a:txBody>
                  <a:tcPr marT="19050" marB="19050" marR="28575" marL="28575" anchor="b"/>
                </a:tc>
                <a:tc>
                  <a:txBody>
                    <a:bodyPr/>
                    <a:lstStyle/>
                    <a:p>
                      <a:pPr indent="0" lvl="0" marL="0" rtl="0" algn="r">
                        <a:lnSpc>
                          <a:spcPct val="115000"/>
                        </a:lnSpc>
                        <a:spcBef>
                          <a:spcPts val="0"/>
                        </a:spcBef>
                        <a:spcAft>
                          <a:spcPts val="0"/>
                        </a:spcAft>
                        <a:buNone/>
                      </a:pPr>
                      <a:r>
                        <a:rPr lang="en" sz="2000"/>
                        <a:t>171 GB</a:t>
                      </a:r>
                      <a:endParaRPr sz="2000"/>
                    </a:p>
                  </a:txBody>
                  <a:tcPr marT="19050" marB="19050" marR="28575" marL="28575" anchor="b"/>
                </a:tc>
              </a:tr>
              <a:tr h="381000">
                <a:tc>
                  <a:txBody>
                    <a:bodyPr/>
                    <a:lstStyle/>
                    <a:p>
                      <a:pPr indent="0" lvl="0" marL="0" rtl="0" algn="l">
                        <a:lnSpc>
                          <a:spcPct val="115000"/>
                        </a:lnSpc>
                        <a:spcBef>
                          <a:spcPts val="0"/>
                        </a:spcBef>
                        <a:spcAft>
                          <a:spcPts val="0"/>
                        </a:spcAft>
                        <a:buNone/>
                      </a:pPr>
                      <a:r>
                        <a:rPr lang="en" sz="2000"/>
                        <a:t>Semantic-Full</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270M</a:t>
                      </a:r>
                      <a:endParaRPr sz="2000"/>
                    </a:p>
                  </a:txBody>
                  <a:tcPr marT="19050" marB="19050" marR="28575" marL="28575" anchor="b"/>
                </a:tc>
                <a:tc>
                  <a:txBody>
                    <a:bodyPr/>
                    <a:lstStyle/>
                    <a:p>
                      <a:pPr indent="0" lvl="0" marL="0" rtl="0" algn="l">
                        <a:lnSpc>
                          <a:spcPct val="115000"/>
                        </a:lnSpc>
                        <a:spcBef>
                          <a:spcPts val="0"/>
                        </a:spcBef>
                        <a:spcAft>
                          <a:spcPts val="0"/>
                        </a:spcAft>
                        <a:buNone/>
                      </a:pPr>
                      <a:r>
                        <a:rPr lang="en" sz="2000"/>
                        <a:t>2151M</a:t>
                      </a:r>
                      <a:endParaRPr sz="2000"/>
                    </a:p>
                  </a:txBody>
                  <a:tcPr marT="19050" marB="19050" marR="28575" marL="28575" anchor="b"/>
                </a:tc>
                <a:tc>
                  <a:txBody>
                    <a:bodyPr/>
                    <a:lstStyle/>
                    <a:p>
                      <a:pPr indent="0" lvl="0" marL="0" rtl="0" algn="r">
                        <a:lnSpc>
                          <a:spcPct val="115000"/>
                        </a:lnSpc>
                        <a:spcBef>
                          <a:spcPts val="0"/>
                        </a:spcBef>
                        <a:spcAft>
                          <a:spcPts val="0"/>
                        </a:spcAft>
                        <a:buNone/>
                      </a:pPr>
                      <a:r>
                        <a:rPr lang="en" sz="2000"/>
                        <a:t>600 GB</a:t>
                      </a:r>
                      <a:endParaRPr sz="2000"/>
                    </a:p>
                  </a:txBody>
                  <a:tcPr marT="19050" marB="19050" marR="28575" marL="28575" anchor="b"/>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58"/>
          <p:cNvPicPr preferRelativeResize="0"/>
          <p:nvPr/>
        </p:nvPicPr>
        <p:blipFill rotWithShape="1">
          <a:blip r:embed="rId3">
            <a:alphaModFix/>
          </a:blip>
          <a:srcRect b="-1368" l="0" r="21079" t="0"/>
          <a:stretch/>
        </p:blipFill>
        <p:spPr>
          <a:xfrm>
            <a:off x="2706975" y="95800"/>
            <a:ext cx="6130524" cy="4045500"/>
          </a:xfrm>
          <a:prstGeom prst="rect">
            <a:avLst/>
          </a:prstGeom>
          <a:noFill/>
          <a:ln>
            <a:noFill/>
          </a:ln>
        </p:spPr>
      </p:pic>
      <p:sp>
        <p:nvSpPr>
          <p:cNvPr id="635" name="Google Shape;635;p58"/>
          <p:cNvSpPr txBox="1"/>
          <p:nvPr/>
        </p:nvSpPr>
        <p:spPr>
          <a:xfrm>
            <a:off x="2" y="3099825"/>
            <a:ext cx="1503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Approach we use</a:t>
            </a:r>
            <a:endParaRPr sz="2000"/>
          </a:p>
        </p:txBody>
      </p:sp>
      <p:sp>
        <p:nvSpPr>
          <p:cNvPr id="636" name="Google Shape;63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7" name="Google Shape;637;p58"/>
          <p:cNvPicPr preferRelativeResize="0"/>
          <p:nvPr/>
        </p:nvPicPr>
        <p:blipFill>
          <a:blip r:embed="rId4">
            <a:alphaModFix/>
          </a:blip>
          <a:stretch>
            <a:fillRect/>
          </a:stretch>
        </p:blipFill>
        <p:spPr>
          <a:xfrm>
            <a:off x="0" y="4348237"/>
            <a:ext cx="9144001" cy="7085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a:t>
            </a:r>
            <a:endParaRPr/>
          </a:p>
        </p:txBody>
      </p:sp>
      <p:sp>
        <p:nvSpPr>
          <p:cNvPr id="643" name="Google Shape;643;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Replicated models being targeted on the standard open </a:t>
            </a:r>
            <a:r>
              <a:rPr lang="en"/>
              <a:t>graph</a:t>
            </a:r>
            <a:r>
              <a:rPr lang="en"/>
              <a:t> benchmark.</a:t>
            </a:r>
            <a:endParaRPr/>
          </a:p>
          <a:p>
            <a:pPr indent="-342900" lvl="0" marL="457200" rtl="0" algn="l">
              <a:spcBef>
                <a:spcPts val="0"/>
              </a:spcBef>
              <a:spcAft>
                <a:spcPts val="0"/>
              </a:spcAft>
              <a:buSzPts val="1800"/>
              <a:buAutoNum type="arabicPeriod"/>
            </a:pPr>
            <a:r>
              <a:rPr b="1" lang="en"/>
              <a:t>Next Step:</a:t>
            </a:r>
            <a:r>
              <a:rPr lang="en"/>
              <a:t> Scale these models for the 100x bigger semantic scholar graph.</a:t>
            </a:r>
            <a:endParaRPr b="1"/>
          </a:p>
        </p:txBody>
      </p:sp>
      <p:sp>
        <p:nvSpPr>
          <p:cNvPr id="644" name="Google Shape;64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BACKUP</a:t>
            </a:r>
            <a:endParaRPr/>
          </a:p>
        </p:txBody>
      </p:sp>
      <p:sp>
        <p:nvSpPr>
          <p:cNvPr id="650" name="Google Shape;650;p6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651" name="Google Shape;651;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Q1: How to </a:t>
            </a:r>
            <a:r>
              <a:rPr b="1" lang="en"/>
              <a:t>combine text and context</a:t>
            </a:r>
            <a:r>
              <a:rPr lang="en"/>
              <a:t>? </a:t>
            </a:r>
            <a:endParaRPr/>
          </a:p>
        </p:txBody>
      </p:sp>
      <p:pic>
        <p:nvPicPr>
          <p:cNvPr id="657" name="Google Shape;657;p61"/>
          <p:cNvPicPr preferRelativeResize="0"/>
          <p:nvPr/>
        </p:nvPicPr>
        <p:blipFill>
          <a:blip r:embed="rId3">
            <a:alphaModFix/>
          </a:blip>
          <a:stretch>
            <a:fillRect/>
          </a:stretch>
        </p:blipFill>
        <p:spPr>
          <a:xfrm>
            <a:off x="1519825" y="1047675"/>
            <a:ext cx="6252724" cy="1872536"/>
          </a:xfrm>
          <a:prstGeom prst="rect">
            <a:avLst/>
          </a:prstGeom>
          <a:noFill/>
          <a:ln>
            <a:noFill/>
          </a:ln>
        </p:spPr>
      </p:pic>
      <p:sp>
        <p:nvSpPr>
          <p:cNvPr id="658" name="Google Shape;658;p61"/>
          <p:cNvSpPr txBox="1"/>
          <p:nvPr/>
        </p:nvSpPr>
        <p:spPr>
          <a:xfrm>
            <a:off x="1394025" y="3199575"/>
            <a:ext cx="2521500" cy="1416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Shallow Encoding</a:t>
            </a:r>
            <a:endParaRPr b="1" sz="2000"/>
          </a:p>
          <a:p>
            <a:pPr indent="-355600" lvl="0" marL="457200" rtl="0" algn="l">
              <a:spcBef>
                <a:spcPts val="0"/>
              </a:spcBef>
              <a:spcAft>
                <a:spcPts val="0"/>
              </a:spcAft>
              <a:buSzPts val="2000"/>
              <a:buChar char="-"/>
            </a:pPr>
            <a:r>
              <a:rPr b="1" lang="en" sz="2000"/>
              <a:t>DeepWalk</a:t>
            </a:r>
            <a:endParaRPr b="1" sz="2000"/>
          </a:p>
          <a:p>
            <a:pPr indent="-355600" lvl="0" marL="457200" rtl="0" algn="l">
              <a:spcBef>
                <a:spcPts val="0"/>
              </a:spcBef>
              <a:spcAft>
                <a:spcPts val="0"/>
              </a:spcAft>
              <a:buSzPts val="2000"/>
              <a:buChar char="-"/>
            </a:pPr>
            <a:r>
              <a:rPr b="1" lang="en" sz="2000"/>
              <a:t>Node2vec</a:t>
            </a:r>
            <a:endParaRPr b="1" sz="2000"/>
          </a:p>
          <a:p>
            <a:pPr indent="-355600" lvl="0" marL="457200" rtl="0" algn="l">
              <a:spcBef>
                <a:spcPts val="0"/>
              </a:spcBef>
              <a:spcAft>
                <a:spcPts val="0"/>
              </a:spcAft>
              <a:buSzPts val="2000"/>
              <a:buChar char="-"/>
            </a:pPr>
            <a:r>
              <a:rPr b="1" lang="en" sz="2000"/>
              <a:t>ProNE</a:t>
            </a:r>
            <a:endParaRPr b="1" sz="2000"/>
          </a:p>
        </p:txBody>
      </p:sp>
      <p:sp>
        <p:nvSpPr>
          <p:cNvPr id="659" name="Google Shape;659;p61"/>
          <p:cNvSpPr txBox="1"/>
          <p:nvPr/>
        </p:nvSpPr>
        <p:spPr>
          <a:xfrm>
            <a:off x="5221000" y="3199575"/>
            <a:ext cx="2652900" cy="80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Deep Encoding</a:t>
            </a:r>
            <a:endParaRPr b="1" sz="2000"/>
          </a:p>
          <a:p>
            <a:pPr indent="-355600" lvl="0" marL="457200" rtl="0" algn="l">
              <a:spcBef>
                <a:spcPts val="0"/>
              </a:spcBef>
              <a:spcAft>
                <a:spcPts val="0"/>
              </a:spcAft>
              <a:buSzPts val="2000"/>
              <a:buChar char="-"/>
            </a:pPr>
            <a:r>
              <a:rPr b="1" lang="en" sz="2000"/>
              <a:t>GNN</a:t>
            </a:r>
            <a:endParaRPr b="1" sz="2000"/>
          </a:p>
        </p:txBody>
      </p:sp>
      <p:sp>
        <p:nvSpPr>
          <p:cNvPr id="660" name="Google Shape;66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to do with a </a:t>
            </a:r>
            <a:r>
              <a:rPr b="1" lang="en"/>
              <a:t>new paper</a:t>
            </a:r>
            <a:r>
              <a:rPr lang="en"/>
              <a:t>?</a:t>
            </a:r>
            <a:endParaRPr/>
          </a:p>
        </p:txBody>
      </p:sp>
      <p:sp>
        <p:nvSpPr>
          <p:cNvPr id="80" name="Google Shape;8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7"/>
          <p:cNvPicPr preferRelativeResize="0"/>
          <p:nvPr/>
        </p:nvPicPr>
        <p:blipFill rotWithShape="1">
          <a:blip r:embed="rId3">
            <a:alphaModFix/>
          </a:blip>
          <a:srcRect b="0" l="0" r="0" t="0"/>
          <a:stretch/>
        </p:blipFill>
        <p:spPr>
          <a:xfrm>
            <a:off x="3804825" y="789125"/>
            <a:ext cx="5068299" cy="3837499"/>
          </a:xfrm>
          <a:prstGeom prst="rect">
            <a:avLst/>
          </a:prstGeom>
          <a:noFill/>
          <a:ln>
            <a:noFill/>
          </a:ln>
        </p:spPr>
      </p:pic>
      <p:sp>
        <p:nvSpPr>
          <p:cNvPr id="82" name="Google Shape;82;p17"/>
          <p:cNvSpPr/>
          <p:nvPr/>
        </p:nvSpPr>
        <p:spPr>
          <a:xfrm rot="668402">
            <a:off x="3614640" y="766663"/>
            <a:ext cx="1428516" cy="31647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nvSpPr>
        <p:spPr>
          <a:xfrm>
            <a:off x="5619425" y="867775"/>
            <a:ext cx="14391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t>ACL 2023</a:t>
            </a:r>
            <a:endParaRPr b="1" sz="19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2"/>
          <p:cNvSpPr txBox="1"/>
          <p:nvPr>
            <p:ph type="title"/>
          </p:nvPr>
        </p:nvSpPr>
        <p:spPr>
          <a:xfrm>
            <a:off x="311700" y="216425"/>
            <a:ext cx="5662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#2: Deep Encoding</a:t>
            </a:r>
            <a:endParaRPr/>
          </a:p>
        </p:txBody>
      </p:sp>
      <p:sp>
        <p:nvSpPr>
          <p:cNvPr id="666" name="Google Shape;666;p62"/>
          <p:cNvSpPr txBox="1"/>
          <p:nvPr>
            <p:ph idx="1" type="body"/>
          </p:nvPr>
        </p:nvSpPr>
        <p:spPr>
          <a:xfrm>
            <a:off x="458550" y="789125"/>
            <a:ext cx="4218000" cy="46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Encoder is GNN</a:t>
            </a:r>
            <a:endParaRPr/>
          </a:p>
        </p:txBody>
      </p:sp>
      <p:sp>
        <p:nvSpPr>
          <p:cNvPr id="667" name="Google Shape;667;p62"/>
          <p:cNvSpPr txBox="1"/>
          <p:nvPr/>
        </p:nvSpPr>
        <p:spPr>
          <a:xfrm>
            <a:off x="5274650" y="1931625"/>
            <a:ext cx="1654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GNN Encoder</a:t>
            </a:r>
            <a:endParaRPr/>
          </a:p>
        </p:txBody>
      </p:sp>
      <p:sp>
        <p:nvSpPr>
          <p:cNvPr id="668" name="Google Shape;668;p62"/>
          <p:cNvSpPr txBox="1"/>
          <p:nvPr/>
        </p:nvSpPr>
        <p:spPr>
          <a:xfrm>
            <a:off x="4709150" y="1211825"/>
            <a:ext cx="15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Citation Graph</a:t>
            </a:r>
            <a:endParaRPr>
              <a:solidFill>
                <a:srgbClr val="0000FF"/>
              </a:solidFill>
            </a:endParaRPr>
          </a:p>
        </p:txBody>
      </p:sp>
      <p:sp>
        <p:nvSpPr>
          <p:cNvPr id="669" name="Google Shape;669;p62"/>
          <p:cNvSpPr/>
          <p:nvPr/>
        </p:nvSpPr>
        <p:spPr>
          <a:xfrm>
            <a:off x="5364950" y="160137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2"/>
          <p:cNvSpPr txBox="1"/>
          <p:nvPr/>
        </p:nvSpPr>
        <p:spPr>
          <a:xfrm>
            <a:off x="5198600" y="2636125"/>
            <a:ext cx="180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Combined Features (Context + Text)</a:t>
            </a:r>
            <a:endParaRPr>
              <a:solidFill>
                <a:srgbClr val="9900FF"/>
              </a:solidFill>
            </a:endParaRPr>
          </a:p>
        </p:txBody>
      </p:sp>
      <p:sp>
        <p:nvSpPr>
          <p:cNvPr id="671" name="Google Shape;671;p62"/>
          <p:cNvSpPr/>
          <p:nvPr/>
        </p:nvSpPr>
        <p:spPr>
          <a:xfrm>
            <a:off x="5974550" y="2383050"/>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62"/>
          <p:cNvPicPr preferRelativeResize="0"/>
          <p:nvPr/>
        </p:nvPicPr>
        <p:blipFill>
          <a:blip r:embed="rId3">
            <a:alphaModFix/>
          </a:blip>
          <a:stretch>
            <a:fillRect/>
          </a:stretch>
        </p:blipFill>
        <p:spPr>
          <a:xfrm>
            <a:off x="0" y="1549750"/>
            <a:ext cx="4808726" cy="2851486"/>
          </a:xfrm>
          <a:prstGeom prst="rect">
            <a:avLst/>
          </a:prstGeom>
          <a:noFill/>
          <a:ln>
            <a:noFill/>
          </a:ln>
        </p:spPr>
      </p:pic>
      <p:sp>
        <p:nvSpPr>
          <p:cNvPr id="673" name="Google Shape;673;p62"/>
          <p:cNvSpPr txBox="1"/>
          <p:nvPr/>
        </p:nvSpPr>
        <p:spPr>
          <a:xfrm>
            <a:off x="6261850" y="1227125"/>
            <a:ext cx="19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45F06"/>
                </a:solidFill>
                <a:highlight>
                  <a:schemeClr val="lt1"/>
                </a:highlight>
              </a:rPr>
              <a:t>Node Features (Text)</a:t>
            </a:r>
            <a:endParaRPr>
              <a:solidFill>
                <a:srgbClr val="B45F06"/>
              </a:solidFill>
              <a:highlight>
                <a:schemeClr val="lt1"/>
              </a:highlight>
            </a:endParaRPr>
          </a:p>
        </p:txBody>
      </p:sp>
      <p:sp>
        <p:nvSpPr>
          <p:cNvPr id="674" name="Google Shape;674;p62"/>
          <p:cNvSpPr/>
          <p:nvPr/>
        </p:nvSpPr>
        <p:spPr>
          <a:xfrm>
            <a:off x="6507950" y="1601375"/>
            <a:ext cx="254700" cy="26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 Task and Evaluation Metrics</a:t>
            </a:r>
            <a:endParaRPr/>
          </a:p>
        </p:txBody>
      </p:sp>
      <p:sp>
        <p:nvSpPr>
          <p:cNvPr id="681" name="Google Shape;681;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Predict missing citations given existing citations of a paper </a:t>
            </a:r>
            <a:endParaRPr sz="2000"/>
          </a:p>
          <a:p>
            <a:pPr indent="-355600" lvl="1" marL="914400" rtl="0" algn="l">
              <a:spcBef>
                <a:spcPts val="0"/>
              </a:spcBef>
              <a:spcAft>
                <a:spcPts val="0"/>
              </a:spcAft>
              <a:buSzPts val="2000"/>
              <a:buChar char="-"/>
            </a:pPr>
            <a:r>
              <a:rPr lang="en" sz="2000"/>
              <a:t>Two of a paper’s references are randomly dropped </a:t>
            </a:r>
            <a:endParaRPr sz="2000"/>
          </a:p>
          <a:p>
            <a:pPr indent="-355600" lvl="1" marL="914400" rtl="0" algn="l">
              <a:spcBef>
                <a:spcPts val="0"/>
              </a:spcBef>
              <a:spcAft>
                <a:spcPts val="0"/>
              </a:spcAft>
              <a:buSzPts val="2000"/>
              <a:buChar char="-"/>
            </a:pPr>
            <a:r>
              <a:rPr lang="en" sz="2000"/>
              <a:t>The model need to rank the missing two references higher than 1K negative reference candidates </a:t>
            </a:r>
            <a:endParaRPr sz="2000"/>
          </a:p>
          <a:p>
            <a:pPr indent="-355600" lvl="1" marL="914400" rtl="0" algn="l">
              <a:spcBef>
                <a:spcPts val="0"/>
              </a:spcBef>
              <a:spcAft>
                <a:spcPts val="0"/>
              </a:spcAft>
              <a:buSzPts val="2000"/>
              <a:buChar char="-"/>
            </a:pPr>
            <a:r>
              <a:rPr lang="en" sz="2000"/>
              <a:t>Negative references are randomly sampled from all previous papers that are not referenced </a:t>
            </a:r>
            <a:endParaRPr sz="2000"/>
          </a:p>
          <a:p>
            <a:pPr indent="-355600" lvl="0" marL="457200" rtl="0" algn="l">
              <a:spcBef>
                <a:spcPts val="0"/>
              </a:spcBef>
              <a:spcAft>
                <a:spcPts val="0"/>
              </a:spcAft>
              <a:buSzPts val="2000"/>
              <a:buChar char="-"/>
            </a:pPr>
            <a:r>
              <a:rPr lang="en" sz="2000"/>
              <a:t>Evaluation metric: MRR</a:t>
            </a:r>
            <a:endParaRPr sz="2000"/>
          </a:p>
          <a:p>
            <a:pPr indent="0" lvl="0" marL="914400" rtl="0" algn="l">
              <a:spcBef>
                <a:spcPts val="1200"/>
              </a:spcBef>
              <a:spcAft>
                <a:spcPts val="1200"/>
              </a:spcAft>
              <a:buNone/>
            </a:pPr>
            <a:r>
              <a:t/>
            </a:r>
            <a:endParaRPr sz="2000"/>
          </a:p>
        </p:txBody>
      </p:sp>
      <p:sp>
        <p:nvSpPr>
          <p:cNvPr id="682" name="Google Shape;682;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688" name="Google Shape;688;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Link prediction: analysis of complex interconnected data: </a:t>
            </a:r>
            <a:r>
              <a:rPr lang="en" u="sng">
                <a:solidFill>
                  <a:schemeClr val="hlink"/>
                </a:solidFill>
                <a:hlinkClick r:id="rId3"/>
              </a:rPr>
              <a:t>http://www.reirab.com/Teaching/NS20/9_LinkPrediction.pdf</a:t>
            </a:r>
            <a:r>
              <a:rPr lang="en"/>
              <a:t> </a:t>
            </a:r>
            <a:endParaRPr/>
          </a:p>
          <a:p>
            <a:pPr indent="-342900" lvl="0" marL="457200" rtl="0" algn="l">
              <a:spcBef>
                <a:spcPts val="0"/>
              </a:spcBef>
              <a:spcAft>
                <a:spcPts val="0"/>
              </a:spcAft>
              <a:buSzPts val="1800"/>
              <a:buChar char="-"/>
            </a:pPr>
            <a:r>
              <a:rPr lang="en"/>
              <a:t>OGB Link </a:t>
            </a:r>
            <a:r>
              <a:rPr lang="en"/>
              <a:t>property prediction benchmark: </a:t>
            </a:r>
            <a:r>
              <a:rPr lang="en" u="sng">
                <a:solidFill>
                  <a:schemeClr val="hlink"/>
                </a:solidFill>
                <a:hlinkClick r:id="rId4"/>
              </a:rPr>
              <a:t>https://ogb.stanford.edu/docs/linkprop/</a:t>
            </a:r>
            <a:r>
              <a:rPr lang="en"/>
              <a:t> </a:t>
            </a:r>
            <a:endParaRPr/>
          </a:p>
          <a:p>
            <a:pPr indent="-342900" lvl="0" marL="457200" rtl="0" algn="l">
              <a:spcBef>
                <a:spcPts val="0"/>
              </a:spcBef>
              <a:spcAft>
                <a:spcPts val="0"/>
              </a:spcAft>
              <a:buSzPts val="1800"/>
              <a:buChar char="-"/>
            </a:pPr>
            <a:r>
              <a:rPr lang="en"/>
              <a:t>Node embedding Lecture 3: </a:t>
            </a:r>
            <a:r>
              <a:rPr lang="en" u="sng">
                <a:solidFill>
                  <a:schemeClr val="hlink"/>
                </a:solidFill>
                <a:hlinkClick r:id="rId5"/>
              </a:rPr>
              <a:t>http://web.stanford.edu/class/cs224w/slides/03-nodeemb.pdf</a:t>
            </a:r>
            <a:endParaRPr/>
          </a:p>
          <a:p>
            <a:pPr indent="-342900" lvl="0" marL="457200" rtl="0" algn="l">
              <a:spcBef>
                <a:spcPts val="0"/>
              </a:spcBef>
              <a:spcAft>
                <a:spcPts val="0"/>
              </a:spcAft>
              <a:buSzPts val="1800"/>
              <a:buChar char="-"/>
            </a:pPr>
            <a:r>
              <a:rPr lang="en"/>
              <a:t>GNN lecture 4: </a:t>
            </a:r>
            <a:endParaRPr/>
          </a:p>
          <a:p>
            <a:pPr indent="-342900" lvl="0" marL="457200" rtl="0" algn="l">
              <a:spcBef>
                <a:spcPts val="0"/>
              </a:spcBef>
              <a:spcAft>
                <a:spcPts val="0"/>
              </a:spcAft>
              <a:buSzPts val="1800"/>
              <a:buChar char="-"/>
            </a:pPr>
            <a:r>
              <a:rPr lang="en" u="sng">
                <a:solidFill>
                  <a:schemeClr val="hlink"/>
                </a:solidFill>
                <a:hlinkClick r:id="rId6"/>
              </a:rPr>
              <a:t>http://web.stanford.edu/class/cs224w/slides/04-GNN1.pdf</a:t>
            </a:r>
            <a:r>
              <a:rPr lang="en"/>
              <a:t> </a:t>
            </a:r>
            <a:endParaRPr/>
          </a:p>
        </p:txBody>
      </p:sp>
      <p:sp>
        <p:nvSpPr>
          <p:cNvPr id="689" name="Google Shape;689;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to do with a </a:t>
            </a:r>
            <a:r>
              <a:rPr b="1" lang="en"/>
              <a:t>new paper</a:t>
            </a:r>
            <a:r>
              <a:rPr lang="en"/>
              <a:t>?</a:t>
            </a:r>
            <a:endParaRPr/>
          </a:p>
        </p:txBody>
      </p:sp>
      <p:sp>
        <p:nvSpPr>
          <p:cNvPr id="89" name="Google Shape;8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0" name="Google Shape;90;p18"/>
          <p:cNvPicPr preferRelativeResize="0"/>
          <p:nvPr/>
        </p:nvPicPr>
        <p:blipFill rotWithShape="1">
          <a:blip r:embed="rId3">
            <a:alphaModFix/>
          </a:blip>
          <a:srcRect b="0" l="0" r="0" t="0"/>
          <a:stretch/>
        </p:blipFill>
        <p:spPr>
          <a:xfrm>
            <a:off x="3804825" y="789125"/>
            <a:ext cx="5068299" cy="3837499"/>
          </a:xfrm>
          <a:prstGeom prst="rect">
            <a:avLst/>
          </a:prstGeom>
          <a:noFill/>
          <a:ln>
            <a:noFill/>
          </a:ln>
        </p:spPr>
      </p:pic>
      <p:sp>
        <p:nvSpPr>
          <p:cNvPr id="91" name="Google Shape;91;p18"/>
          <p:cNvSpPr txBox="1"/>
          <p:nvPr/>
        </p:nvSpPr>
        <p:spPr>
          <a:xfrm>
            <a:off x="142000" y="1529450"/>
            <a:ext cx="3810900" cy="530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Task: find similar papers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92" name="Google Shape;92;p18"/>
          <p:cNvSpPr/>
          <p:nvPr/>
        </p:nvSpPr>
        <p:spPr>
          <a:xfrm rot="668402">
            <a:off x="3614640" y="766663"/>
            <a:ext cx="1428516" cy="31647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nvSpPr>
        <p:spPr>
          <a:xfrm>
            <a:off x="5619425" y="867775"/>
            <a:ext cx="14391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t>ACL 2023</a:t>
            </a:r>
            <a:endParaRPr b="1"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to do with a </a:t>
            </a:r>
            <a:r>
              <a:rPr b="1" lang="en"/>
              <a:t>new paper</a:t>
            </a:r>
            <a:r>
              <a:rPr lang="en"/>
              <a:t>?</a:t>
            </a:r>
            <a:endParaRPr/>
          </a:p>
        </p:txBody>
      </p:sp>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0" name="Google Shape;100;p19"/>
          <p:cNvPicPr preferRelativeResize="0"/>
          <p:nvPr/>
        </p:nvPicPr>
        <p:blipFill rotWithShape="1">
          <a:blip r:embed="rId3">
            <a:alphaModFix/>
          </a:blip>
          <a:srcRect b="0" l="0" r="0" t="0"/>
          <a:stretch/>
        </p:blipFill>
        <p:spPr>
          <a:xfrm>
            <a:off x="3804825" y="789125"/>
            <a:ext cx="5068299" cy="3837499"/>
          </a:xfrm>
          <a:prstGeom prst="rect">
            <a:avLst/>
          </a:prstGeom>
          <a:noFill/>
          <a:ln>
            <a:noFill/>
          </a:ln>
        </p:spPr>
      </p:pic>
      <p:sp>
        <p:nvSpPr>
          <p:cNvPr id="101" name="Google Shape;101;p19"/>
          <p:cNvSpPr txBox="1"/>
          <p:nvPr/>
        </p:nvSpPr>
        <p:spPr>
          <a:xfrm>
            <a:off x="142000" y="1529450"/>
            <a:ext cx="3810900" cy="530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Task: find similar papers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102" name="Google Shape;102;p19"/>
          <p:cNvSpPr/>
          <p:nvPr/>
        </p:nvSpPr>
        <p:spPr>
          <a:xfrm rot="668402">
            <a:off x="3614640" y="766663"/>
            <a:ext cx="1428516" cy="31647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txBox="1"/>
          <p:nvPr/>
        </p:nvSpPr>
        <p:spPr>
          <a:xfrm>
            <a:off x="5619425" y="867775"/>
            <a:ext cx="14391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t>ACL 2023</a:t>
            </a:r>
            <a:endParaRPr b="1" sz="1900"/>
          </a:p>
        </p:txBody>
      </p:sp>
      <p:sp>
        <p:nvSpPr>
          <p:cNvPr id="104" name="Google Shape;104;p19"/>
          <p:cNvSpPr txBox="1"/>
          <p:nvPr/>
        </p:nvSpPr>
        <p:spPr>
          <a:xfrm>
            <a:off x="142000" y="2193000"/>
            <a:ext cx="3388200" cy="909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Does the new paper have an ID to generate its </a:t>
            </a:r>
            <a:r>
              <a:rPr b="1" lang="en" sz="1500">
                <a:solidFill>
                  <a:schemeClr val="dk1"/>
                </a:solidFill>
              </a:rPr>
              <a:t>vector </a:t>
            </a:r>
            <a:r>
              <a:rPr lang="en" sz="1500">
                <a:solidFill>
                  <a:schemeClr val="dk1"/>
                </a:solidFill>
              </a:rPr>
              <a:t>in Specter 2 or Prone model?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to do with a </a:t>
            </a:r>
            <a:r>
              <a:rPr b="1" lang="en"/>
              <a:t>new paper</a:t>
            </a:r>
            <a:r>
              <a:rPr lang="en"/>
              <a:t>?</a:t>
            </a:r>
            <a:endParaRPr/>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1" name="Google Shape;111;p20"/>
          <p:cNvPicPr preferRelativeResize="0"/>
          <p:nvPr/>
        </p:nvPicPr>
        <p:blipFill rotWithShape="1">
          <a:blip r:embed="rId3">
            <a:alphaModFix/>
          </a:blip>
          <a:srcRect b="0" l="0" r="0" t="0"/>
          <a:stretch/>
        </p:blipFill>
        <p:spPr>
          <a:xfrm>
            <a:off x="3804825" y="789125"/>
            <a:ext cx="5068299" cy="3837499"/>
          </a:xfrm>
          <a:prstGeom prst="rect">
            <a:avLst/>
          </a:prstGeom>
          <a:noFill/>
          <a:ln>
            <a:noFill/>
          </a:ln>
        </p:spPr>
      </p:pic>
      <p:sp>
        <p:nvSpPr>
          <p:cNvPr id="112" name="Google Shape;112;p20"/>
          <p:cNvSpPr txBox="1"/>
          <p:nvPr/>
        </p:nvSpPr>
        <p:spPr>
          <a:xfrm>
            <a:off x="142000" y="1529450"/>
            <a:ext cx="3810900" cy="530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Task: find similar papers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113" name="Google Shape;113;p20"/>
          <p:cNvSpPr/>
          <p:nvPr/>
        </p:nvSpPr>
        <p:spPr>
          <a:xfrm rot="668402">
            <a:off x="3614640" y="766663"/>
            <a:ext cx="1428516" cy="31647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txBox="1"/>
          <p:nvPr/>
        </p:nvSpPr>
        <p:spPr>
          <a:xfrm>
            <a:off x="5619425" y="867775"/>
            <a:ext cx="14391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t>ACL 2023</a:t>
            </a:r>
            <a:endParaRPr b="1" sz="1900"/>
          </a:p>
        </p:txBody>
      </p:sp>
      <p:sp>
        <p:nvSpPr>
          <p:cNvPr id="115" name="Google Shape;115;p20"/>
          <p:cNvSpPr txBox="1"/>
          <p:nvPr/>
        </p:nvSpPr>
        <p:spPr>
          <a:xfrm>
            <a:off x="1777600" y="3289350"/>
            <a:ext cx="612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t>NO</a:t>
            </a:r>
            <a:endParaRPr sz="1700"/>
          </a:p>
        </p:txBody>
      </p:sp>
      <p:sp>
        <p:nvSpPr>
          <p:cNvPr id="116" name="Google Shape;116;p20"/>
          <p:cNvSpPr txBox="1"/>
          <p:nvPr/>
        </p:nvSpPr>
        <p:spPr>
          <a:xfrm>
            <a:off x="142000" y="2193000"/>
            <a:ext cx="3388200" cy="909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Does the new paper have an ID to generate its </a:t>
            </a:r>
            <a:r>
              <a:rPr b="1" lang="en" sz="1500">
                <a:solidFill>
                  <a:schemeClr val="dk1"/>
                </a:solidFill>
              </a:rPr>
              <a:t>vector </a:t>
            </a:r>
            <a:r>
              <a:rPr lang="en" sz="1500">
                <a:solidFill>
                  <a:schemeClr val="dk1"/>
                </a:solidFill>
              </a:rPr>
              <a:t>in Specter 2 or Prone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to do with a </a:t>
            </a:r>
            <a:r>
              <a:rPr b="1" lang="en"/>
              <a:t>new paper</a:t>
            </a:r>
            <a:r>
              <a:rPr lang="en"/>
              <a:t>?</a:t>
            </a:r>
            <a:endParaRPr/>
          </a:p>
        </p:txBody>
      </p:sp>
      <p:sp>
        <p:nvSpPr>
          <p:cNvPr id="122" name="Google Shape;12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1"/>
          <p:cNvPicPr preferRelativeResize="0"/>
          <p:nvPr/>
        </p:nvPicPr>
        <p:blipFill rotWithShape="1">
          <a:blip r:embed="rId3">
            <a:alphaModFix/>
          </a:blip>
          <a:srcRect b="0" l="0" r="0" t="0"/>
          <a:stretch/>
        </p:blipFill>
        <p:spPr>
          <a:xfrm>
            <a:off x="3804825" y="789125"/>
            <a:ext cx="5068299" cy="3837499"/>
          </a:xfrm>
          <a:prstGeom prst="rect">
            <a:avLst/>
          </a:prstGeom>
          <a:noFill/>
          <a:ln>
            <a:noFill/>
          </a:ln>
        </p:spPr>
      </p:pic>
      <p:sp>
        <p:nvSpPr>
          <p:cNvPr id="124" name="Google Shape;124;p21"/>
          <p:cNvSpPr txBox="1"/>
          <p:nvPr/>
        </p:nvSpPr>
        <p:spPr>
          <a:xfrm>
            <a:off x="142000" y="1529450"/>
            <a:ext cx="3810900" cy="530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Task: find similar papers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125" name="Google Shape;125;p21"/>
          <p:cNvSpPr/>
          <p:nvPr/>
        </p:nvSpPr>
        <p:spPr>
          <a:xfrm rot="668402">
            <a:off x="3614640" y="766663"/>
            <a:ext cx="1428516" cy="31647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txBox="1"/>
          <p:nvPr/>
        </p:nvSpPr>
        <p:spPr>
          <a:xfrm>
            <a:off x="5619425" y="867775"/>
            <a:ext cx="14391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t>ACL 2023</a:t>
            </a:r>
            <a:endParaRPr b="1" sz="1900"/>
          </a:p>
        </p:txBody>
      </p:sp>
      <p:sp>
        <p:nvSpPr>
          <p:cNvPr id="127" name="Google Shape;127;p21"/>
          <p:cNvSpPr txBox="1"/>
          <p:nvPr/>
        </p:nvSpPr>
        <p:spPr>
          <a:xfrm>
            <a:off x="142000" y="2193000"/>
            <a:ext cx="3388200" cy="909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Does the new paper have an ID to generate its </a:t>
            </a:r>
            <a:r>
              <a:rPr b="1" lang="en" sz="1500">
                <a:solidFill>
                  <a:schemeClr val="dk1"/>
                </a:solidFill>
              </a:rPr>
              <a:t>vector </a:t>
            </a:r>
            <a:r>
              <a:rPr lang="en" sz="1500">
                <a:solidFill>
                  <a:schemeClr val="dk1"/>
                </a:solidFill>
              </a:rPr>
              <a:t>in Specter 2 or Prone model?</a:t>
            </a:r>
            <a:endParaRPr/>
          </a:p>
        </p:txBody>
      </p:sp>
      <p:sp>
        <p:nvSpPr>
          <p:cNvPr id="128" name="Google Shape;128;p21"/>
          <p:cNvSpPr txBox="1"/>
          <p:nvPr/>
        </p:nvSpPr>
        <p:spPr>
          <a:xfrm>
            <a:off x="142000" y="3997750"/>
            <a:ext cx="3388200" cy="530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How to create the </a:t>
            </a:r>
            <a:r>
              <a:rPr b="1" lang="en" sz="1500">
                <a:solidFill>
                  <a:schemeClr val="dk1"/>
                </a:solidFill>
              </a:rPr>
              <a:t>vector </a:t>
            </a:r>
            <a:r>
              <a:rPr lang="en" sz="1500">
                <a:solidFill>
                  <a:schemeClr val="dk1"/>
                </a:solidFill>
              </a:rPr>
              <a:t>of my new paper?</a:t>
            </a:r>
            <a:endParaRPr/>
          </a:p>
        </p:txBody>
      </p:sp>
      <p:sp>
        <p:nvSpPr>
          <p:cNvPr id="129" name="Google Shape;129;p21"/>
          <p:cNvSpPr txBox="1"/>
          <p:nvPr/>
        </p:nvSpPr>
        <p:spPr>
          <a:xfrm>
            <a:off x="1777600" y="3289350"/>
            <a:ext cx="612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t>NO</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